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3"/>
    <p:sldMasterId id="2147483686" r:id="rId14"/>
  </p:sldMasterIdLst>
  <p:notesMasterIdLst>
    <p:notesMasterId r:id="rId73"/>
  </p:notesMasterIdLst>
  <p:handoutMasterIdLst>
    <p:handoutMasterId r:id="rId74"/>
  </p:handoutMasterIdLst>
  <p:sldIdLst>
    <p:sldId id="286" r:id="rId15"/>
    <p:sldId id="327" r:id="rId16"/>
    <p:sldId id="289" r:id="rId17"/>
    <p:sldId id="287" r:id="rId18"/>
    <p:sldId id="267" r:id="rId19"/>
    <p:sldId id="259" r:id="rId20"/>
    <p:sldId id="270" r:id="rId21"/>
    <p:sldId id="297" r:id="rId22"/>
    <p:sldId id="269" r:id="rId23"/>
    <p:sldId id="296" r:id="rId24"/>
    <p:sldId id="293" r:id="rId25"/>
    <p:sldId id="294" r:id="rId26"/>
    <p:sldId id="268" r:id="rId27"/>
    <p:sldId id="271" r:id="rId28"/>
    <p:sldId id="260" r:id="rId29"/>
    <p:sldId id="262" r:id="rId30"/>
    <p:sldId id="263" r:id="rId31"/>
    <p:sldId id="272" r:id="rId32"/>
    <p:sldId id="273" r:id="rId33"/>
    <p:sldId id="278" r:id="rId34"/>
    <p:sldId id="284" r:id="rId35"/>
    <p:sldId id="280" r:id="rId36"/>
    <p:sldId id="292" r:id="rId37"/>
    <p:sldId id="281" r:id="rId38"/>
    <p:sldId id="285" r:id="rId39"/>
    <p:sldId id="298" r:id="rId40"/>
    <p:sldId id="299" r:id="rId41"/>
    <p:sldId id="300" r:id="rId42"/>
    <p:sldId id="302" r:id="rId43"/>
    <p:sldId id="303" r:id="rId44"/>
    <p:sldId id="325" r:id="rId45"/>
    <p:sldId id="301" r:id="rId46"/>
    <p:sldId id="304" r:id="rId47"/>
    <p:sldId id="306" r:id="rId48"/>
    <p:sldId id="305" r:id="rId49"/>
    <p:sldId id="307" r:id="rId50"/>
    <p:sldId id="308" r:id="rId51"/>
    <p:sldId id="288" r:id="rId52"/>
    <p:sldId id="309" r:id="rId53"/>
    <p:sldId id="313" r:id="rId54"/>
    <p:sldId id="310" r:id="rId55"/>
    <p:sldId id="311" r:id="rId56"/>
    <p:sldId id="312" r:id="rId57"/>
    <p:sldId id="314" r:id="rId58"/>
    <p:sldId id="315" r:id="rId59"/>
    <p:sldId id="316" r:id="rId60"/>
    <p:sldId id="317" r:id="rId61"/>
    <p:sldId id="318" r:id="rId62"/>
    <p:sldId id="319" r:id="rId63"/>
    <p:sldId id="290" r:id="rId64"/>
    <p:sldId id="291" r:id="rId65"/>
    <p:sldId id="321" r:id="rId66"/>
    <p:sldId id="322" r:id="rId67"/>
    <p:sldId id="320" r:id="rId68"/>
    <p:sldId id="326" r:id="rId69"/>
    <p:sldId id="324" r:id="rId70"/>
    <p:sldId id="323" r:id="rId71"/>
    <p:sldId id="328" r:id="rId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E699"/>
    <a:srgbClr val="FFC000"/>
    <a:srgbClr val="FF0000"/>
    <a:srgbClr val="00B0F0"/>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80" autoAdjust="0"/>
    <p:restoredTop sz="94550" autoAdjust="0"/>
  </p:normalViewPr>
  <p:slideViewPr>
    <p:cSldViewPr snapToGrid="0">
      <p:cViewPr varScale="1">
        <p:scale>
          <a:sx n="159" d="100"/>
          <a:sy n="159" d="100"/>
        </p:scale>
        <p:origin x="252" y="13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2" d="100"/>
          <a:sy n="122" d="100"/>
        </p:scale>
        <p:origin x="4998"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slide" Target="slides/slide49.xml"/><Relationship Id="rId68" Type="http://schemas.openxmlformats.org/officeDocument/2006/relationships/slide" Target="slides/slide54.xml"/><Relationship Id="rId16" Type="http://schemas.openxmlformats.org/officeDocument/2006/relationships/slide" Target="slides/slide2.xml"/><Relationship Id="rId11" Type="http://schemas.openxmlformats.org/officeDocument/2006/relationships/customXml" Target="../customXml/item1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slide" Target="slides/slide44.xml"/><Relationship Id="rId66" Type="http://schemas.openxmlformats.org/officeDocument/2006/relationships/slide" Target="slides/slide52.xml"/><Relationship Id="rId74" Type="http://schemas.openxmlformats.org/officeDocument/2006/relationships/handoutMaster" Target="handoutMasters/handoutMaster1.xml"/><Relationship Id="rId5" Type="http://schemas.openxmlformats.org/officeDocument/2006/relationships/customXml" Target="../customXml/item5.xml"/><Relationship Id="rId61" Type="http://schemas.openxmlformats.org/officeDocument/2006/relationships/slide" Target="slides/slide47.xml"/><Relationship Id="rId19" Type="http://schemas.openxmlformats.org/officeDocument/2006/relationships/slide" Target="slides/slide5.xml"/><Relationship Id="rId14" Type="http://schemas.openxmlformats.org/officeDocument/2006/relationships/slideMaster" Target="slideMasters/slideMaster2.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slide" Target="slides/slide50.xml"/><Relationship Id="rId69" Type="http://schemas.openxmlformats.org/officeDocument/2006/relationships/slide" Target="slides/slide55.xml"/><Relationship Id="rId77" Type="http://schemas.openxmlformats.org/officeDocument/2006/relationships/theme" Target="theme/theme1.xml"/><Relationship Id="rId8" Type="http://schemas.openxmlformats.org/officeDocument/2006/relationships/customXml" Target="../customXml/item8.xml"/><Relationship Id="rId51" Type="http://schemas.openxmlformats.org/officeDocument/2006/relationships/slide" Target="slides/slide37.xml"/><Relationship Id="rId72" Type="http://schemas.openxmlformats.org/officeDocument/2006/relationships/slide" Target="slides/slide58.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slide" Target="slides/slide53.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slide" Target="slides/slide56.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 Type="http://schemas.openxmlformats.org/officeDocument/2006/relationships/customXml" Target="../customXml/item10.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slideMaster" Target="slideMasters/slideMaster1.xml"/><Relationship Id="rId18" Type="http://schemas.openxmlformats.org/officeDocument/2006/relationships/slide" Target="slides/slide4.xml"/><Relationship Id="rId39" Type="http://schemas.openxmlformats.org/officeDocument/2006/relationships/slide" Target="slides/slide2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6" Type="http://schemas.openxmlformats.org/officeDocument/2006/relationships/viewProps" Target="viewProps.xml"/><Relationship Id="rId7" Type="http://schemas.openxmlformats.org/officeDocument/2006/relationships/customXml" Target="../customXml/item7.xml"/><Relationship Id="rId71" Type="http://schemas.openxmlformats.org/officeDocument/2006/relationships/slide" Target="slides/slide57.xml"/><Relationship Id="rId2" Type="http://schemas.openxmlformats.org/officeDocument/2006/relationships/customXml" Target="../customXml/item2.xml"/><Relationship Id="rId29" Type="http://schemas.openxmlformats.org/officeDocument/2006/relationships/slide" Target="slides/slide15.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1E0610-2CDF-4276-8E5E-4E54B77E75C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3C8001F-BC50-42C4-B093-20DA5304C567}">
      <dgm:prSet/>
      <dgm:spPr/>
      <dgm:t>
        <a:bodyPr/>
        <a:lstStyle/>
        <a:p>
          <a:r>
            <a:rPr lang="en-US"/>
            <a:t>Application: Web, Database, specific CMS (WordPress, Joomla, etc.), mobile apps, etc.</a:t>
          </a:r>
        </a:p>
      </dgm:t>
    </dgm:pt>
    <dgm:pt modelId="{65090088-E636-4EC7-9764-5FD2D3CF3BFF}" type="parTrans" cxnId="{5F80BD76-10E3-416A-B614-E808581E32F3}">
      <dgm:prSet/>
      <dgm:spPr/>
      <dgm:t>
        <a:bodyPr/>
        <a:lstStyle/>
        <a:p>
          <a:endParaRPr lang="en-US"/>
        </a:p>
      </dgm:t>
    </dgm:pt>
    <dgm:pt modelId="{4BE48E3C-E839-457A-BF22-E7ABED504C3C}" type="sibTrans" cxnId="{5F80BD76-10E3-416A-B614-E808581E32F3}">
      <dgm:prSet/>
      <dgm:spPr/>
      <dgm:t>
        <a:bodyPr/>
        <a:lstStyle/>
        <a:p>
          <a:endParaRPr lang="en-US"/>
        </a:p>
      </dgm:t>
    </dgm:pt>
    <dgm:pt modelId="{A4067929-72D9-4E54-BDF3-4D36F2145BCA}">
      <dgm:prSet/>
      <dgm:spPr/>
      <dgm:t>
        <a:bodyPr/>
        <a:lstStyle/>
        <a:p>
          <a:r>
            <a:rPr lang="en-US"/>
            <a:t>Infrastructure: Network, Cloud, OS, etc.</a:t>
          </a:r>
        </a:p>
      </dgm:t>
    </dgm:pt>
    <dgm:pt modelId="{7B8DB757-ECB5-40D3-A57A-F85B1CF6CDF8}" type="parTrans" cxnId="{4FA24A39-0E38-42F0-86BF-0E8BED57010E}">
      <dgm:prSet/>
      <dgm:spPr/>
      <dgm:t>
        <a:bodyPr/>
        <a:lstStyle/>
        <a:p>
          <a:endParaRPr lang="en-US"/>
        </a:p>
      </dgm:t>
    </dgm:pt>
    <dgm:pt modelId="{773442D5-5471-4A28-ACCA-01B55CE0C238}" type="sibTrans" cxnId="{4FA24A39-0E38-42F0-86BF-0E8BED57010E}">
      <dgm:prSet/>
      <dgm:spPr/>
      <dgm:t>
        <a:bodyPr/>
        <a:lstStyle/>
        <a:p>
          <a:endParaRPr lang="en-US"/>
        </a:p>
      </dgm:t>
    </dgm:pt>
    <dgm:pt modelId="{78105240-B9CB-4F81-8CE9-3F68BD09A2B2}">
      <dgm:prSet/>
      <dgm:spPr/>
      <dgm:t>
        <a:bodyPr/>
        <a:lstStyle/>
        <a:p>
          <a:r>
            <a:rPr lang="en-US"/>
            <a:t>Theory: Cryptography, etc.</a:t>
          </a:r>
        </a:p>
      </dgm:t>
    </dgm:pt>
    <dgm:pt modelId="{71C64AED-C730-459D-9D33-019C53DD2CDE}" type="parTrans" cxnId="{4DC3A634-19DE-4CBB-8B86-E8C2312AD2D5}">
      <dgm:prSet/>
      <dgm:spPr/>
      <dgm:t>
        <a:bodyPr/>
        <a:lstStyle/>
        <a:p>
          <a:endParaRPr lang="en-US"/>
        </a:p>
      </dgm:t>
    </dgm:pt>
    <dgm:pt modelId="{1172DC36-E9F1-4053-9D65-72B4535B6A37}" type="sibTrans" cxnId="{4DC3A634-19DE-4CBB-8B86-E8C2312AD2D5}">
      <dgm:prSet/>
      <dgm:spPr/>
      <dgm:t>
        <a:bodyPr/>
        <a:lstStyle/>
        <a:p>
          <a:endParaRPr lang="en-US"/>
        </a:p>
      </dgm:t>
    </dgm:pt>
    <dgm:pt modelId="{0EF501FD-7D64-4FC4-BFAF-1340305056FE}">
      <dgm:prSet/>
      <dgm:spPr/>
      <dgm:t>
        <a:bodyPr/>
        <a:lstStyle/>
        <a:p>
          <a:r>
            <a:rPr lang="en-US" dirty="0"/>
            <a:t>Policy and corporate implementation (CISSP, ISO 27001, etc.)</a:t>
          </a:r>
        </a:p>
      </dgm:t>
    </dgm:pt>
    <dgm:pt modelId="{E8AFE4B8-0F92-4078-9546-22CF96B8CD23}" type="parTrans" cxnId="{2DF19117-3812-46DD-AEE7-CB7766DCB197}">
      <dgm:prSet/>
      <dgm:spPr/>
      <dgm:t>
        <a:bodyPr/>
        <a:lstStyle/>
        <a:p>
          <a:endParaRPr lang="en-US"/>
        </a:p>
      </dgm:t>
    </dgm:pt>
    <dgm:pt modelId="{AC5970E8-EFF6-49A7-87E0-BB7F9DD81A85}" type="sibTrans" cxnId="{2DF19117-3812-46DD-AEE7-CB7766DCB197}">
      <dgm:prSet/>
      <dgm:spPr/>
      <dgm:t>
        <a:bodyPr/>
        <a:lstStyle/>
        <a:p>
          <a:endParaRPr lang="en-US"/>
        </a:p>
      </dgm:t>
    </dgm:pt>
    <dgm:pt modelId="{8692EF29-3F63-4A47-B95D-37D6993C26B8}" type="pres">
      <dgm:prSet presAssocID="{3E1E0610-2CDF-4276-8E5E-4E54B77E75C9}" presName="root" presStyleCnt="0">
        <dgm:presLayoutVars>
          <dgm:dir/>
          <dgm:resizeHandles val="exact"/>
        </dgm:presLayoutVars>
      </dgm:prSet>
      <dgm:spPr/>
    </dgm:pt>
    <dgm:pt modelId="{1BEED9F7-924B-4116-BC5B-B9662970262E}" type="pres">
      <dgm:prSet presAssocID="{53C8001F-BC50-42C4-B093-20DA5304C567}" presName="compNode" presStyleCnt="0"/>
      <dgm:spPr/>
    </dgm:pt>
    <dgm:pt modelId="{5D01915C-E7AE-4B2D-BCB9-85DB0459CA46}" type="pres">
      <dgm:prSet presAssocID="{53C8001F-BC50-42C4-B093-20DA5304C567}" presName="bgRect" presStyleLbl="bgShp" presStyleIdx="0" presStyleCnt="4"/>
      <dgm:spPr/>
    </dgm:pt>
    <dgm:pt modelId="{4B2BBC79-6398-4C59-80C5-2A2C883571F6}" type="pres">
      <dgm:prSet presAssocID="{53C8001F-BC50-42C4-B093-20DA5304C56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20B5D9E2-B33A-47A5-A77C-B1E5CD5519B2}" type="pres">
      <dgm:prSet presAssocID="{53C8001F-BC50-42C4-B093-20DA5304C567}" presName="spaceRect" presStyleCnt="0"/>
      <dgm:spPr/>
    </dgm:pt>
    <dgm:pt modelId="{84A84AD4-122C-4AFF-9354-A44D42DFC74A}" type="pres">
      <dgm:prSet presAssocID="{53C8001F-BC50-42C4-B093-20DA5304C567}" presName="parTx" presStyleLbl="revTx" presStyleIdx="0" presStyleCnt="4">
        <dgm:presLayoutVars>
          <dgm:chMax val="0"/>
          <dgm:chPref val="0"/>
        </dgm:presLayoutVars>
      </dgm:prSet>
      <dgm:spPr/>
    </dgm:pt>
    <dgm:pt modelId="{0EE657CC-1D21-44A4-8646-7C717D20060F}" type="pres">
      <dgm:prSet presAssocID="{4BE48E3C-E839-457A-BF22-E7ABED504C3C}" presName="sibTrans" presStyleCnt="0"/>
      <dgm:spPr/>
    </dgm:pt>
    <dgm:pt modelId="{E926C748-F2A9-47EB-875D-DB4C6791D17F}" type="pres">
      <dgm:prSet presAssocID="{A4067929-72D9-4E54-BDF3-4D36F2145BCA}" presName="compNode" presStyleCnt="0"/>
      <dgm:spPr/>
    </dgm:pt>
    <dgm:pt modelId="{6395AF41-A506-4C67-94A6-7F9714049E58}" type="pres">
      <dgm:prSet presAssocID="{A4067929-72D9-4E54-BDF3-4D36F2145BCA}" presName="bgRect" presStyleLbl="bgShp" presStyleIdx="1" presStyleCnt="4"/>
      <dgm:spPr/>
    </dgm:pt>
    <dgm:pt modelId="{037557C6-FEAE-4EA6-BC7A-1BE19472A296}" type="pres">
      <dgm:prSet presAssocID="{A4067929-72D9-4E54-BDF3-4D36F2145BC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yncing Cloud"/>
        </a:ext>
      </dgm:extLst>
    </dgm:pt>
    <dgm:pt modelId="{E126B2CA-B1C5-4936-9D96-8D8B07199093}" type="pres">
      <dgm:prSet presAssocID="{A4067929-72D9-4E54-BDF3-4D36F2145BCA}" presName="spaceRect" presStyleCnt="0"/>
      <dgm:spPr/>
    </dgm:pt>
    <dgm:pt modelId="{A3D7D6EC-E006-4197-9312-C8576A8AED52}" type="pres">
      <dgm:prSet presAssocID="{A4067929-72D9-4E54-BDF3-4D36F2145BCA}" presName="parTx" presStyleLbl="revTx" presStyleIdx="1" presStyleCnt="4">
        <dgm:presLayoutVars>
          <dgm:chMax val="0"/>
          <dgm:chPref val="0"/>
        </dgm:presLayoutVars>
      </dgm:prSet>
      <dgm:spPr/>
    </dgm:pt>
    <dgm:pt modelId="{B7208B27-7119-4653-894E-74692341D009}" type="pres">
      <dgm:prSet presAssocID="{773442D5-5471-4A28-ACCA-01B55CE0C238}" presName="sibTrans" presStyleCnt="0"/>
      <dgm:spPr/>
    </dgm:pt>
    <dgm:pt modelId="{E15B92BD-96CE-4EFF-937F-DC94D7F1C63F}" type="pres">
      <dgm:prSet presAssocID="{78105240-B9CB-4F81-8CE9-3F68BD09A2B2}" presName="compNode" presStyleCnt="0"/>
      <dgm:spPr/>
    </dgm:pt>
    <dgm:pt modelId="{DB401554-100E-40AD-B05D-1E24B0168216}" type="pres">
      <dgm:prSet presAssocID="{78105240-B9CB-4F81-8CE9-3F68BD09A2B2}" presName="bgRect" presStyleLbl="bgShp" presStyleIdx="2" presStyleCnt="4"/>
      <dgm:spPr/>
    </dgm:pt>
    <dgm:pt modelId="{3A6FAA4F-2A32-4717-BE63-44CA27861320}" type="pres">
      <dgm:prSet presAssocID="{78105240-B9CB-4F81-8CE9-3F68BD09A2B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FEBF91DA-FAD8-4713-91A5-87B9E2856495}" type="pres">
      <dgm:prSet presAssocID="{78105240-B9CB-4F81-8CE9-3F68BD09A2B2}" presName="spaceRect" presStyleCnt="0"/>
      <dgm:spPr/>
    </dgm:pt>
    <dgm:pt modelId="{D25526C0-073A-498D-8727-6CA578B59EFA}" type="pres">
      <dgm:prSet presAssocID="{78105240-B9CB-4F81-8CE9-3F68BD09A2B2}" presName="parTx" presStyleLbl="revTx" presStyleIdx="2" presStyleCnt="4">
        <dgm:presLayoutVars>
          <dgm:chMax val="0"/>
          <dgm:chPref val="0"/>
        </dgm:presLayoutVars>
      </dgm:prSet>
      <dgm:spPr/>
    </dgm:pt>
    <dgm:pt modelId="{A72DD490-3215-48CA-8130-D8A9B2190DBA}" type="pres">
      <dgm:prSet presAssocID="{1172DC36-E9F1-4053-9D65-72B4535B6A37}" presName="sibTrans" presStyleCnt="0"/>
      <dgm:spPr/>
    </dgm:pt>
    <dgm:pt modelId="{9132CFED-2821-415D-96D4-D3961DB51091}" type="pres">
      <dgm:prSet presAssocID="{0EF501FD-7D64-4FC4-BFAF-1340305056FE}" presName="compNode" presStyleCnt="0"/>
      <dgm:spPr/>
    </dgm:pt>
    <dgm:pt modelId="{9C5EA0D2-6D29-4EDB-98F9-31062DB49F20}" type="pres">
      <dgm:prSet presAssocID="{0EF501FD-7D64-4FC4-BFAF-1340305056FE}" presName="bgRect" presStyleLbl="bgShp" presStyleIdx="3" presStyleCnt="4"/>
      <dgm:spPr/>
    </dgm:pt>
    <dgm:pt modelId="{25B926AA-E0E0-4BB3-AA01-12CBEE53CFFF}" type="pres">
      <dgm:prSet presAssocID="{0EF501FD-7D64-4FC4-BFAF-1340305056F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C5D0776C-FCFE-455F-9352-2D929092E320}" type="pres">
      <dgm:prSet presAssocID="{0EF501FD-7D64-4FC4-BFAF-1340305056FE}" presName="spaceRect" presStyleCnt="0"/>
      <dgm:spPr/>
    </dgm:pt>
    <dgm:pt modelId="{24DE1675-164C-4DAE-9EBC-BC7C0CF71341}" type="pres">
      <dgm:prSet presAssocID="{0EF501FD-7D64-4FC4-BFAF-1340305056FE}" presName="parTx" presStyleLbl="revTx" presStyleIdx="3" presStyleCnt="4">
        <dgm:presLayoutVars>
          <dgm:chMax val="0"/>
          <dgm:chPref val="0"/>
        </dgm:presLayoutVars>
      </dgm:prSet>
      <dgm:spPr/>
    </dgm:pt>
  </dgm:ptLst>
  <dgm:cxnLst>
    <dgm:cxn modelId="{54B98817-15F4-4F62-B90D-D04E82B1D9D2}" type="presOf" srcId="{0EF501FD-7D64-4FC4-BFAF-1340305056FE}" destId="{24DE1675-164C-4DAE-9EBC-BC7C0CF71341}" srcOrd="0" destOrd="0" presId="urn:microsoft.com/office/officeart/2018/2/layout/IconVerticalSolidList"/>
    <dgm:cxn modelId="{2DF19117-3812-46DD-AEE7-CB7766DCB197}" srcId="{3E1E0610-2CDF-4276-8E5E-4E54B77E75C9}" destId="{0EF501FD-7D64-4FC4-BFAF-1340305056FE}" srcOrd="3" destOrd="0" parTransId="{E8AFE4B8-0F92-4078-9546-22CF96B8CD23}" sibTransId="{AC5970E8-EFF6-49A7-87E0-BB7F9DD81A85}"/>
    <dgm:cxn modelId="{5DA2AE18-0A4E-4840-8E5E-421E32224DFC}" type="presOf" srcId="{3E1E0610-2CDF-4276-8E5E-4E54B77E75C9}" destId="{8692EF29-3F63-4A47-B95D-37D6993C26B8}" srcOrd="0" destOrd="0" presId="urn:microsoft.com/office/officeart/2018/2/layout/IconVerticalSolidList"/>
    <dgm:cxn modelId="{4AB2641C-1363-410C-835E-197CBF2C9AEF}" type="presOf" srcId="{A4067929-72D9-4E54-BDF3-4D36F2145BCA}" destId="{A3D7D6EC-E006-4197-9312-C8576A8AED52}" srcOrd="0" destOrd="0" presId="urn:microsoft.com/office/officeart/2018/2/layout/IconVerticalSolidList"/>
    <dgm:cxn modelId="{7AC11B28-297E-4E27-B61D-FE7195AF1C6B}" type="presOf" srcId="{78105240-B9CB-4F81-8CE9-3F68BD09A2B2}" destId="{D25526C0-073A-498D-8727-6CA578B59EFA}" srcOrd="0" destOrd="0" presId="urn:microsoft.com/office/officeart/2018/2/layout/IconVerticalSolidList"/>
    <dgm:cxn modelId="{4DC3A634-19DE-4CBB-8B86-E8C2312AD2D5}" srcId="{3E1E0610-2CDF-4276-8E5E-4E54B77E75C9}" destId="{78105240-B9CB-4F81-8CE9-3F68BD09A2B2}" srcOrd="2" destOrd="0" parTransId="{71C64AED-C730-459D-9D33-019C53DD2CDE}" sibTransId="{1172DC36-E9F1-4053-9D65-72B4535B6A37}"/>
    <dgm:cxn modelId="{4FA24A39-0E38-42F0-86BF-0E8BED57010E}" srcId="{3E1E0610-2CDF-4276-8E5E-4E54B77E75C9}" destId="{A4067929-72D9-4E54-BDF3-4D36F2145BCA}" srcOrd="1" destOrd="0" parTransId="{7B8DB757-ECB5-40D3-A57A-F85B1CF6CDF8}" sibTransId="{773442D5-5471-4A28-ACCA-01B55CE0C238}"/>
    <dgm:cxn modelId="{5F80BD76-10E3-416A-B614-E808581E32F3}" srcId="{3E1E0610-2CDF-4276-8E5E-4E54B77E75C9}" destId="{53C8001F-BC50-42C4-B093-20DA5304C567}" srcOrd="0" destOrd="0" parTransId="{65090088-E636-4EC7-9764-5FD2D3CF3BFF}" sibTransId="{4BE48E3C-E839-457A-BF22-E7ABED504C3C}"/>
    <dgm:cxn modelId="{089984E9-C1E9-41DE-A82B-B448AC0CA5ED}" type="presOf" srcId="{53C8001F-BC50-42C4-B093-20DA5304C567}" destId="{84A84AD4-122C-4AFF-9354-A44D42DFC74A}" srcOrd="0" destOrd="0" presId="urn:microsoft.com/office/officeart/2018/2/layout/IconVerticalSolidList"/>
    <dgm:cxn modelId="{68A07A8D-C98E-4E17-BFF2-F150560134D4}" type="presParOf" srcId="{8692EF29-3F63-4A47-B95D-37D6993C26B8}" destId="{1BEED9F7-924B-4116-BC5B-B9662970262E}" srcOrd="0" destOrd="0" presId="urn:microsoft.com/office/officeart/2018/2/layout/IconVerticalSolidList"/>
    <dgm:cxn modelId="{77BCDF8C-2DA9-4428-904B-2D0576DE5E18}" type="presParOf" srcId="{1BEED9F7-924B-4116-BC5B-B9662970262E}" destId="{5D01915C-E7AE-4B2D-BCB9-85DB0459CA46}" srcOrd="0" destOrd="0" presId="urn:microsoft.com/office/officeart/2018/2/layout/IconVerticalSolidList"/>
    <dgm:cxn modelId="{6A1CCBA8-CF1E-47DF-ADA5-F8F2171EDB04}" type="presParOf" srcId="{1BEED9F7-924B-4116-BC5B-B9662970262E}" destId="{4B2BBC79-6398-4C59-80C5-2A2C883571F6}" srcOrd="1" destOrd="0" presId="urn:microsoft.com/office/officeart/2018/2/layout/IconVerticalSolidList"/>
    <dgm:cxn modelId="{CD324BEF-7E3C-4C8D-A46A-8094A38A935B}" type="presParOf" srcId="{1BEED9F7-924B-4116-BC5B-B9662970262E}" destId="{20B5D9E2-B33A-47A5-A77C-B1E5CD5519B2}" srcOrd="2" destOrd="0" presId="urn:microsoft.com/office/officeart/2018/2/layout/IconVerticalSolidList"/>
    <dgm:cxn modelId="{E0CD2B57-6057-475C-97CD-8315CAA39CE9}" type="presParOf" srcId="{1BEED9F7-924B-4116-BC5B-B9662970262E}" destId="{84A84AD4-122C-4AFF-9354-A44D42DFC74A}" srcOrd="3" destOrd="0" presId="urn:microsoft.com/office/officeart/2018/2/layout/IconVerticalSolidList"/>
    <dgm:cxn modelId="{745E79C9-D2B8-44D8-9767-5BFB931D2C69}" type="presParOf" srcId="{8692EF29-3F63-4A47-B95D-37D6993C26B8}" destId="{0EE657CC-1D21-44A4-8646-7C717D20060F}" srcOrd="1" destOrd="0" presId="urn:microsoft.com/office/officeart/2018/2/layout/IconVerticalSolidList"/>
    <dgm:cxn modelId="{02E130BA-930E-4262-A635-470ABE34C07F}" type="presParOf" srcId="{8692EF29-3F63-4A47-B95D-37D6993C26B8}" destId="{E926C748-F2A9-47EB-875D-DB4C6791D17F}" srcOrd="2" destOrd="0" presId="urn:microsoft.com/office/officeart/2018/2/layout/IconVerticalSolidList"/>
    <dgm:cxn modelId="{FA7A3325-C8E6-4D09-99FD-76B32D854403}" type="presParOf" srcId="{E926C748-F2A9-47EB-875D-DB4C6791D17F}" destId="{6395AF41-A506-4C67-94A6-7F9714049E58}" srcOrd="0" destOrd="0" presId="urn:microsoft.com/office/officeart/2018/2/layout/IconVerticalSolidList"/>
    <dgm:cxn modelId="{DC42693A-66C6-4F49-893E-CA633520F5D7}" type="presParOf" srcId="{E926C748-F2A9-47EB-875D-DB4C6791D17F}" destId="{037557C6-FEAE-4EA6-BC7A-1BE19472A296}" srcOrd="1" destOrd="0" presId="urn:microsoft.com/office/officeart/2018/2/layout/IconVerticalSolidList"/>
    <dgm:cxn modelId="{A4A70ABE-205F-4584-AAA7-A7590F9C835C}" type="presParOf" srcId="{E926C748-F2A9-47EB-875D-DB4C6791D17F}" destId="{E126B2CA-B1C5-4936-9D96-8D8B07199093}" srcOrd="2" destOrd="0" presId="urn:microsoft.com/office/officeart/2018/2/layout/IconVerticalSolidList"/>
    <dgm:cxn modelId="{B8FD35F5-CBC8-4F59-AAD9-1B40E71F4492}" type="presParOf" srcId="{E926C748-F2A9-47EB-875D-DB4C6791D17F}" destId="{A3D7D6EC-E006-4197-9312-C8576A8AED52}" srcOrd="3" destOrd="0" presId="urn:microsoft.com/office/officeart/2018/2/layout/IconVerticalSolidList"/>
    <dgm:cxn modelId="{E0A92608-6FC5-4320-B12A-3EEAE22E8607}" type="presParOf" srcId="{8692EF29-3F63-4A47-B95D-37D6993C26B8}" destId="{B7208B27-7119-4653-894E-74692341D009}" srcOrd="3" destOrd="0" presId="urn:microsoft.com/office/officeart/2018/2/layout/IconVerticalSolidList"/>
    <dgm:cxn modelId="{CC40D0CD-F2B6-4250-847B-4D01197332E4}" type="presParOf" srcId="{8692EF29-3F63-4A47-B95D-37D6993C26B8}" destId="{E15B92BD-96CE-4EFF-937F-DC94D7F1C63F}" srcOrd="4" destOrd="0" presId="urn:microsoft.com/office/officeart/2018/2/layout/IconVerticalSolidList"/>
    <dgm:cxn modelId="{8EDC2FA4-60AB-4DD9-8AF4-59CA72597EC6}" type="presParOf" srcId="{E15B92BD-96CE-4EFF-937F-DC94D7F1C63F}" destId="{DB401554-100E-40AD-B05D-1E24B0168216}" srcOrd="0" destOrd="0" presId="urn:microsoft.com/office/officeart/2018/2/layout/IconVerticalSolidList"/>
    <dgm:cxn modelId="{68C6EBF2-645C-41C4-ACFF-90D7CF7BD59B}" type="presParOf" srcId="{E15B92BD-96CE-4EFF-937F-DC94D7F1C63F}" destId="{3A6FAA4F-2A32-4717-BE63-44CA27861320}" srcOrd="1" destOrd="0" presId="urn:microsoft.com/office/officeart/2018/2/layout/IconVerticalSolidList"/>
    <dgm:cxn modelId="{5619F353-D4A9-4A7B-A171-0CCCD3ED8D66}" type="presParOf" srcId="{E15B92BD-96CE-4EFF-937F-DC94D7F1C63F}" destId="{FEBF91DA-FAD8-4713-91A5-87B9E2856495}" srcOrd="2" destOrd="0" presId="urn:microsoft.com/office/officeart/2018/2/layout/IconVerticalSolidList"/>
    <dgm:cxn modelId="{AF21A60E-398F-4CE2-ACC6-8F18173061DC}" type="presParOf" srcId="{E15B92BD-96CE-4EFF-937F-DC94D7F1C63F}" destId="{D25526C0-073A-498D-8727-6CA578B59EFA}" srcOrd="3" destOrd="0" presId="urn:microsoft.com/office/officeart/2018/2/layout/IconVerticalSolidList"/>
    <dgm:cxn modelId="{26894C75-0215-4B75-8AE1-CFAB35C3020C}" type="presParOf" srcId="{8692EF29-3F63-4A47-B95D-37D6993C26B8}" destId="{A72DD490-3215-48CA-8130-D8A9B2190DBA}" srcOrd="5" destOrd="0" presId="urn:microsoft.com/office/officeart/2018/2/layout/IconVerticalSolidList"/>
    <dgm:cxn modelId="{346787EB-BE75-407F-9592-AFA8A2585FEB}" type="presParOf" srcId="{8692EF29-3F63-4A47-B95D-37D6993C26B8}" destId="{9132CFED-2821-415D-96D4-D3961DB51091}" srcOrd="6" destOrd="0" presId="urn:microsoft.com/office/officeart/2018/2/layout/IconVerticalSolidList"/>
    <dgm:cxn modelId="{C052EE81-C765-4DC2-834E-59829CEABCF9}" type="presParOf" srcId="{9132CFED-2821-415D-96D4-D3961DB51091}" destId="{9C5EA0D2-6D29-4EDB-98F9-31062DB49F20}" srcOrd="0" destOrd="0" presId="urn:microsoft.com/office/officeart/2018/2/layout/IconVerticalSolidList"/>
    <dgm:cxn modelId="{659AD0F4-0C49-4AFE-836E-961037484E89}" type="presParOf" srcId="{9132CFED-2821-415D-96D4-D3961DB51091}" destId="{25B926AA-E0E0-4BB3-AA01-12CBEE53CFFF}" srcOrd="1" destOrd="0" presId="urn:microsoft.com/office/officeart/2018/2/layout/IconVerticalSolidList"/>
    <dgm:cxn modelId="{86AA671E-33B1-4B24-906B-E149343AADD6}" type="presParOf" srcId="{9132CFED-2821-415D-96D4-D3961DB51091}" destId="{C5D0776C-FCFE-455F-9352-2D929092E320}" srcOrd="2" destOrd="0" presId="urn:microsoft.com/office/officeart/2018/2/layout/IconVerticalSolidList"/>
    <dgm:cxn modelId="{740D00CA-8C83-4D42-9F24-99B3CE0B4392}" type="presParOf" srcId="{9132CFED-2821-415D-96D4-D3961DB51091}" destId="{24DE1675-164C-4DAE-9EBC-BC7C0CF7134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B81AA17-1E8C-499A-94B7-16FCBDCE7BA5}" type="doc">
      <dgm:prSet loTypeId="urn:microsoft.com/office/officeart/2005/8/layout/default" loCatId="list" qsTypeId="urn:microsoft.com/office/officeart/2005/8/quickstyle/simple1" qsCatId="simple" csTypeId="urn:microsoft.com/office/officeart/2005/8/colors/accent0_1" csCatId="mainScheme" phldr="1"/>
      <dgm:spPr/>
      <dgm:t>
        <a:bodyPr/>
        <a:lstStyle/>
        <a:p>
          <a:endParaRPr lang="en-US"/>
        </a:p>
      </dgm:t>
    </dgm:pt>
    <dgm:pt modelId="{7E8843CA-8E18-491A-8694-6C36D41514C3}">
      <dgm:prSet phldrT="[Text]"/>
      <dgm:spPr/>
      <dgm:t>
        <a:bodyPr/>
        <a:lstStyle/>
        <a:p>
          <a:r>
            <a:rPr lang="en-US" dirty="0"/>
            <a:t>Economy and Cryptocurrency</a:t>
          </a:r>
        </a:p>
      </dgm:t>
    </dgm:pt>
    <dgm:pt modelId="{BBA6FD5C-8D9A-4403-9543-0DC8054D1954}" type="parTrans" cxnId="{0A827A6B-448D-47A0-BB91-A6CCAF4B0950}">
      <dgm:prSet/>
      <dgm:spPr/>
      <dgm:t>
        <a:bodyPr/>
        <a:lstStyle/>
        <a:p>
          <a:endParaRPr lang="en-US"/>
        </a:p>
      </dgm:t>
    </dgm:pt>
    <dgm:pt modelId="{12BD3D6F-171F-4242-B838-2E68185BF43C}" type="sibTrans" cxnId="{0A827A6B-448D-47A0-BB91-A6CCAF4B0950}">
      <dgm:prSet/>
      <dgm:spPr/>
      <dgm:t>
        <a:bodyPr/>
        <a:lstStyle/>
        <a:p>
          <a:endParaRPr lang="en-US"/>
        </a:p>
      </dgm:t>
    </dgm:pt>
    <dgm:pt modelId="{0DFBC65C-C985-4140-8A55-932A14F7CFBD}">
      <dgm:prSet phldrT="[Text]"/>
      <dgm:spPr/>
      <dgm:t>
        <a:bodyPr/>
        <a:lstStyle/>
        <a:p>
          <a:r>
            <a:rPr lang="en-US" dirty="0"/>
            <a:t>Ethical Use of Data</a:t>
          </a:r>
        </a:p>
      </dgm:t>
    </dgm:pt>
    <dgm:pt modelId="{8CF6593E-C97A-4640-B797-7C78A15B55DF}" type="parTrans" cxnId="{692C903D-8E36-4A0F-A651-3321DA4DF679}">
      <dgm:prSet/>
      <dgm:spPr/>
      <dgm:t>
        <a:bodyPr/>
        <a:lstStyle/>
        <a:p>
          <a:endParaRPr lang="en-US"/>
        </a:p>
      </dgm:t>
    </dgm:pt>
    <dgm:pt modelId="{3F315762-4C1E-4CF3-BFC4-00E810A06215}" type="sibTrans" cxnId="{692C903D-8E36-4A0F-A651-3321DA4DF679}">
      <dgm:prSet/>
      <dgm:spPr/>
      <dgm:t>
        <a:bodyPr/>
        <a:lstStyle/>
        <a:p>
          <a:endParaRPr lang="en-US"/>
        </a:p>
      </dgm:t>
    </dgm:pt>
    <dgm:pt modelId="{64E07D12-4E18-4CF8-9384-13F0E1E7B0C3}">
      <dgm:prSet phldrT="[Text]"/>
      <dgm:spPr/>
      <dgm:t>
        <a:bodyPr/>
        <a:lstStyle/>
        <a:p>
          <a:r>
            <a:rPr lang="en-US" dirty="0"/>
            <a:t>Psychological Manipulation of Users</a:t>
          </a:r>
        </a:p>
      </dgm:t>
    </dgm:pt>
    <dgm:pt modelId="{8F2DB1E2-861C-42FF-8AF6-0FC177D65E84}" type="parTrans" cxnId="{688C5EAB-BDC5-4C0C-BA25-33F271824FCB}">
      <dgm:prSet/>
      <dgm:spPr/>
      <dgm:t>
        <a:bodyPr/>
        <a:lstStyle/>
        <a:p>
          <a:endParaRPr lang="en-US"/>
        </a:p>
      </dgm:t>
    </dgm:pt>
    <dgm:pt modelId="{ED984668-98D6-4D1B-BFFC-44C96F402B10}" type="sibTrans" cxnId="{688C5EAB-BDC5-4C0C-BA25-33F271824FCB}">
      <dgm:prSet/>
      <dgm:spPr/>
      <dgm:t>
        <a:bodyPr/>
        <a:lstStyle/>
        <a:p>
          <a:endParaRPr lang="en-US"/>
        </a:p>
      </dgm:t>
    </dgm:pt>
    <dgm:pt modelId="{AF043F53-E6AD-4DEA-836D-86EEE2AF9515}">
      <dgm:prSet phldrT="[Text]"/>
      <dgm:spPr/>
      <dgm:t>
        <a:bodyPr/>
        <a:lstStyle/>
        <a:p>
          <a:r>
            <a:rPr lang="en-US" dirty="0"/>
            <a:t>Misinformation &amp; Fake News</a:t>
          </a:r>
        </a:p>
      </dgm:t>
    </dgm:pt>
    <dgm:pt modelId="{C94CC217-4AE7-4882-A9DA-1F80FFA03C71}" type="parTrans" cxnId="{C13B6731-7E0D-4FB3-9F8E-4C4D22553957}">
      <dgm:prSet/>
      <dgm:spPr/>
      <dgm:t>
        <a:bodyPr/>
        <a:lstStyle/>
        <a:p>
          <a:endParaRPr lang="en-US"/>
        </a:p>
      </dgm:t>
    </dgm:pt>
    <dgm:pt modelId="{05A373AA-DEEC-48D0-9682-010FADC28E49}" type="sibTrans" cxnId="{C13B6731-7E0D-4FB3-9F8E-4C4D22553957}">
      <dgm:prSet/>
      <dgm:spPr/>
      <dgm:t>
        <a:bodyPr/>
        <a:lstStyle/>
        <a:p>
          <a:endParaRPr lang="en-US"/>
        </a:p>
      </dgm:t>
    </dgm:pt>
    <dgm:pt modelId="{26535717-FF37-4B08-AB15-DAB3095C45D8}" type="pres">
      <dgm:prSet presAssocID="{8B81AA17-1E8C-499A-94B7-16FCBDCE7BA5}" presName="diagram" presStyleCnt="0">
        <dgm:presLayoutVars>
          <dgm:dir/>
          <dgm:resizeHandles val="exact"/>
        </dgm:presLayoutVars>
      </dgm:prSet>
      <dgm:spPr/>
    </dgm:pt>
    <dgm:pt modelId="{2A16CE8F-193D-4570-A0F1-BC8A43C920FF}" type="pres">
      <dgm:prSet presAssocID="{7E8843CA-8E18-491A-8694-6C36D41514C3}" presName="node" presStyleLbl="node1" presStyleIdx="0" presStyleCnt="4">
        <dgm:presLayoutVars>
          <dgm:bulletEnabled val="1"/>
        </dgm:presLayoutVars>
      </dgm:prSet>
      <dgm:spPr/>
    </dgm:pt>
    <dgm:pt modelId="{ACEAE89E-FD06-436C-A1D0-26817EDEC6CE}" type="pres">
      <dgm:prSet presAssocID="{12BD3D6F-171F-4242-B838-2E68185BF43C}" presName="sibTrans" presStyleCnt="0"/>
      <dgm:spPr/>
    </dgm:pt>
    <dgm:pt modelId="{A7EECB96-3194-4766-B224-3E890CD99BF8}" type="pres">
      <dgm:prSet presAssocID="{0DFBC65C-C985-4140-8A55-932A14F7CFBD}" presName="node" presStyleLbl="node1" presStyleIdx="1" presStyleCnt="4">
        <dgm:presLayoutVars>
          <dgm:bulletEnabled val="1"/>
        </dgm:presLayoutVars>
      </dgm:prSet>
      <dgm:spPr/>
    </dgm:pt>
    <dgm:pt modelId="{23205994-56CD-4991-96C0-93851A8D6D8F}" type="pres">
      <dgm:prSet presAssocID="{3F315762-4C1E-4CF3-BFC4-00E810A06215}" presName="sibTrans" presStyleCnt="0"/>
      <dgm:spPr/>
    </dgm:pt>
    <dgm:pt modelId="{8B1341F6-F9DD-4D1B-B878-20BB16DFF39D}" type="pres">
      <dgm:prSet presAssocID="{64E07D12-4E18-4CF8-9384-13F0E1E7B0C3}" presName="node" presStyleLbl="node1" presStyleIdx="2" presStyleCnt="4">
        <dgm:presLayoutVars>
          <dgm:bulletEnabled val="1"/>
        </dgm:presLayoutVars>
      </dgm:prSet>
      <dgm:spPr/>
    </dgm:pt>
    <dgm:pt modelId="{34EDCCEE-83F4-4F54-A8AE-5CB7A49A0ACF}" type="pres">
      <dgm:prSet presAssocID="{ED984668-98D6-4D1B-BFFC-44C96F402B10}" presName="sibTrans" presStyleCnt="0"/>
      <dgm:spPr/>
    </dgm:pt>
    <dgm:pt modelId="{638F7304-0CCF-4AAF-B3F7-7614DC4AC8A0}" type="pres">
      <dgm:prSet presAssocID="{AF043F53-E6AD-4DEA-836D-86EEE2AF9515}" presName="node" presStyleLbl="node1" presStyleIdx="3" presStyleCnt="4">
        <dgm:presLayoutVars>
          <dgm:bulletEnabled val="1"/>
        </dgm:presLayoutVars>
      </dgm:prSet>
      <dgm:spPr/>
    </dgm:pt>
  </dgm:ptLst>
  <dgm:cxnLst>
    <dgm:cxn modelId="{59269B10-1412-41CB-B5F4-EBA3EF21C279}" type="presOf" srcId="{AF043F53-E6AD-4DEA-836D-86EEE2AF9515}" destId="{638F7304-0CCF-4AAF-B3F7-7614DC4AC8A0}" srcOrd="0" destOrd="0" presId="urn:microsoft.com/office/officeart/2005/8/layout/default"/>
    <dgm:cxn modelId="{F695EF1E-F94C-4857-A43A-FBB948B04D0E}" type="presOf" srcId="{7E8843CA-8E18-491A-8694-6C36D41514C3}" destId="{2A16CE8F-193D-4570-A0F1-BC8A43C920FF}" srcOrd="0" destOrd="0" presId="urn:microsoft.com/office/officeart/2005/8/layout/default"/>
    <dgm:cxn modelId="{C13B6731-7E0D-4FB3-9F8E-4C4D22553957}" srcId="{8B81AA17-1E8C-499A-94B7-16FCBDCE7BA5}" destId="{AF043F53-E6AD-4DEA-836D-86EEE2AF9515}" srcOrd="3" destOrd="0" parTransId="{C94CC217-4AE7-4882-A9DA-1F80FFA03C71}" sibTransId="{05A373AA-DEEC-48D0-9682-010FADC28E49}"/>
    <dgm:cxn modelId="{04C16739-5F21-4BFD-8D8C-BF8E333879D2}" type="presOf" srcId="{64E07D12-4E18-4CF8-9384-13F0E1E7B0C3}" destId="{8B1341F6-F9DD-4D1B-B878-20BB16DFF39D}" srcOrd="0" destOrd="0" presId="urn:microsoft.com/office/officeart/2005/8/layout/default"/>
    <dgm:cxn modelId="{692C903D-8E36-4A0F-A651-3321DA4DF679}" srcId="{8B81AA17-1E8C-499A-94B7-16FCBDCE7BA5}" destId="{0DFBC65C-C985-4140-8A55-932A14F7CFBD}" srcOrd="1" destOrd="0" parTransId="{8CF6593E-C97A-4640-B797-7C78A15B55DF}" sibTransId="{3F315762-4C1E-4CF3-BFC4-00E810A06215}"/>
    <dgm:cxn modelId="{2490AE5E-D780-4FDF-AD1A-0B9B76D36F89}" type="presOf" srcId="{0DFBC65C-C985-4140-8A55-932A14F7CFBD}" destId="{A7EECB96-3194-4766-B224-3E890CD99BF8}" srcOrd="0" destOrd="0" presId="urn:microsoft.com/office/officeart/2005/8/layout/default"/>
    <dgm:cxn modelId="{3A5CAB4A-40BB-4610-91F0-89461E6C2D10}" type="presOf" srcId="{8B81AA17-1E8C-499A-94B7-16FCBDCE7BA5}" destId="{26535717-FF37-4B08-AB15-DAB3095C45D8}" srcOrd="0" destOrd="0" presId="urn:microsoft.com/office/officeart/2005/8/layout/default"/>
    <dgm:cxn modelId="{0A827A6B-448D-47A0-BB91-A6CCAF4B0950}" srcId="{8B81AA17-1E8C-499A-94B7-16FCBDCE7BA5}" destId="{7E8843CA-8E18-491A-8694-6C36D41514C3}" srcOrd="0" destOrd="0" parTransId="{BBA6FD5C-8D9A-4403-9543-0DC8054D1954}" sibTransId="{12BD3D6F-171F-4242-B838-2E68185BF43C}"/>
    <dgm:cxn modelId="{688C5EAB-BDC5-4C0C-BA25-33F271824FCB}" srcId="{8B81AA17-1E8C-499A-94B7-16FCBDCE7BA5}" destId="{64E07D12-4E18-4CF8-9384-13F0E1E7B0C3}" srcOrd="2" destOrd="0" parTransId="{8F2DB1E2-861C-42FF-8AF6-0FC177D65E84}" sibTransId="{ED984668-98D6-4D1B-BFFC-44C96F402B10}"/>
    <dgm:cxn modelId="{430AB109-BA1F-4AA1-AED7-8C13353F92D7}" type="presParOf" srcId="{26535717-FF37-4B08-AB15-DAB3095C45D8}" destId="{2A16CE8F-193D-4570-A0F1-BC8A43C920FF}" srcOrd="0" destOrd="0" presId="urn:microsoft.com/office/officeart/2005/8/layout/default"/>
    <dgm:cxn modelId="{FC1D0CB0-9B81-4DEC-9C4E-C38F35A4992A}" type="presParOf" srcId="{26535717-FF37-4B08-AB15-DAB3095C45D8}" destId="{ACEAE89E-FD06-436C-A1D0-26817EDEC6CE}" srcOrd="1" destOrd="0" presId="urn:microsoft.com/office/officeart/2005/8/layout/default"/>
    <dgm:cxn modelId="{28AD64A2-85F3-40FC-8B5C-69F6BBD9F2FF}" type="presParOf" srcId="{26535717-FF37-4B08-AB15-DAB3095C45D8}" destId="{A7EECB96-3194-4766-B224-3E890CD99BF8}" srcOrd="2" destOrd="0" presId="urn:microsoft.com/office/officeart/2005/8/layout/default"/>
    <dgm:cxn modelId="{B352D6B6-FAA5-437D-BB02-CD361504B5CE}" type="presParOf" srcId="{26535717-FF37-4B08-AB15-DAB3095C45D8}" destId="{23205994-56CD-4991-96C0-93851A8D6D8F}" srcOrd="3" destOrd="0" presId="urn:microsoft.com/office/officeart/2005/8/layout/default"/>
    <dgm:cxn modelId="{A7876FD7-E3A3-4CB9-A9E4-212CAB45CD8B}" type="presParOf" srcId="{26535717-FF37-4B08-AB15-DAB3095C45D8}" destId="{8B1341F6-F9DD-4D1B-B878-20BB16DFF39D}" srcOrd="4" destOrd="0" presId="urn:microsoft.com/office/officeart/2005/8/layout/default"/>
    <dgm:cxn modelId="{06EEEFD8-E004-4AD5-A1FB-E0780AB5AB41}" type="presParOf" srcId="{26535717-FF37-4B08-AB15-DAB3095C45D8}" destId="{34EDCCEE-83F4-4F54-A8AE-5CB7A49A0ACF}" srcOrd="5" destOrd="0" presId="urn:microsoft.com/office/officeart/2005/8/layout/default"/>
    <dgm:cxn modelId="{A0542F0E-E58C-4967-B991-A14FAB179924}" type="presParOf" srcId="{26535717-FF37-4B08-AB15-DAB3095C45D8}" destId="{638F7304-0CCF-4AAF-B3F7-7614DC4AC8A0}" srcOrd="6"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01915C-E7AE-4B2D-BCB9-85DB0459CA46}">
      <dsp:nvSpPr>
        <dsp:cNvPr id="0" name=""/>
        <dsp:cNvSpPr/>
      </dsp:nvSpPr>
      <dsp:spPr>
        <a:xfrm>
          <a:off x="0" y="2364"/>
          <a:ext cx="6117335" cy="119831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2BBC79-6398-4C59-80C5-2A2C883571F6}">
      <dsp:nvSpPr>
        <dsp:cNvPr id="0" name=""/>
        <dsp:cNvSpPr/>
      </dsp:nvSpPr>
      <dsp:spPr>
        <a:xfrm>
          <a:off x="362489" y="271984"/>
          <a:ext cx="659071" cy="6590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A84AD4-122C-4AFF-9354-A44D42DFC74A}">
      <dsp:nvSpPr>
        <dsp:cNvPr id="0" name=""/>
        <dsp:cNvSpPr/>
      </dsp:nvSpPr>
      <dsp:spPr>
        <a:xfrm>
          <a:off x="1384050" y="2364"/>
          <a:ext cx="4733285" cy="1198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821" tIns="126821" rIns="126821" bIns="126821" numCol="1" spcCol="1270" anchor="ctr" anchorCtr="0">
          <a:noAutofit/>
        </a:bodyPr>
        <a:lstStyle/>
        <a:p>
          <a:pPr marL="0" lvl="0" indent="0" algn="l" defTabSz="889000">
            <a:lnSpc>
              <a:spcPct val="90000"/>
            </a:lnSpc>
            <a:spcBef>
              <a:spcPct val="0"/>
            </a:spcBef>
            <a:spcAft>
              <a:spcPct val="35000"/>
            </a:spcAft>
            <a:buNone/>
          </a:pPr>
          <a:r>
            <a:rPr lang="en-US" sz="2000" kern="1200"/>
            <a:t>Application: Web, Database, specific CMS (WordPress, Joomla, etc.), mobile apps, etc.</a:t>
          </a:r>
        </a:p>
      </dsp:txBody>
      <dsp:txXfrm>
        <a:off x="1384050" y="2364"/>
        <a:ext cx="4733285" cy="1198312"/>
      </dsp:txXfrm>
    </dsp:sp>
    <dsp:sp modelId="{6395AF41-A506-4C67-94A6-7F9714049E58}">
      <dsp:nvSpPr>
        <dsp:cNvPr id="0" name=""/>
        <dsp:cNvSpPr/>
      </dsp:nvSpPr>
      <dsp:spPr>
        <a:xfrm>
          <a:off x="0" y="1500254"/>
          <a:ext cx="6117335" cy="119831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7557C6-FEAE-4EA6-BC7A-1BE19472A296}">
      <dsp:nvSpPr>
        <dsp:cNvPr id="0" name=""/>
        <dsp:cNvSpPr/>
      </dsp:nvSpPr>
      <dsp:spPr>
        <a:xfrm>
          <a:off x="362489" y="1769874"/>
          <a:ext cx="659071" cy="6590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D7D6EC-E006-4197-9312-C8576A8AED52}">
      <dsp:nvSpPr>
        <dsp:cNvPr id="0" name=""/>
        <dsp:cNvSpPr/>
      </dsp:nvSpPr>
      <dsp:spPr>
        <a:xfrm>
          <a:off x="1384050" y="1500254"/>
          <a:ext cx="4733285" cy="1198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821" tIns="126821" rIns="126821" bIns="126821" numCol="1" spcCol="1270" anchor="ctr" anchorCtr="0">
          <a:noAutofit/>
        </a:bodyPr>
        <a:lstStyle/>
        <a:p>
          <a:pPr marL="0" lvl="0" indent="0" algn="l" defTabSz="889000">
            <a:lnSpc>
              <a:spcPct val="90000"/>
            </a:lnSpc>
            <a:spcBef>
              <a:spcPct val="0"/>
            </a:spcBef>
            <a:spcAft>
              <a:spcPct val="35000"/>
            </a:spcAft>
            <a:buNone/>
          </a:pPr>
          <a:r>
            <a:rPr lang="en-US" sz="2000" kern="1200"/>
            <a:t>Infrastructure: Network, Cloud, OS, etc.</a:t>
          </a:r>
        </a:p>
      </dsp:txBody>
      <dsp:txXfrm>
        <a:off x="1384050" y="1500254"/>
        <a:ext cx="4733285" cy="1198312"/>
      </dsp:txXfrm>
    </dsp:sp>
    <dsp:sp modelId="{DB401554-100E-40AD-B05D-1E24B0168216}">
      <dsp:nvSpPr>
        <dsp:cNvPr id="0" name=""/>
        <dsp:cNvSpPr/>
      </dsp:nvSpPr>
      <dsp:spPr>
        <a:xfrm>
          <a:off x="0" y="2998145"/>
          <a:ext cx="6117335" cy="119831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6FAA4F-2A32-4717-BE63-44CA27861320}">
      <dsp:nvSpPr>
        <dsp:cNvPr id="0" name=""/>
        <dsp:cNvSpPr/>
      </dsp:nvSpPr>
      <dsp:spPr>
        <a:xfrm>
          <a:off x="362489" y="3267765"/>
          <a:ext cx="659071" cy="6590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5526C0-073A-498D-8727-6CA578B59EFA}">
      <dsp:nvSpPr>
        <dsp:cNvPr id="0" name=""/>
        <dsp:cNvSpPr/>
      </dsp:nvSpPr>
      <dsp:spPr>
        <a:xfrm>
          <a:off x="1384050" y="2998145"/>
          <a:ext cx="4733285" cy="1198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821" tIns="126821" rIns="126821" bIns="126821" numCol="1" spcCol="1270" anchor="ctr" anchorCtr="0">
          <a:noAutofit/>
        </a:bodyPr>
        <a:lstStyle/>
        <a:p>
          <a:pPr marL="0" lvl="0" indent="0" algn="l" defTabSz="889000">
            <a:lnSpc>
              <a:spcPct val="90000"/>
            </a:lnSpc>
            <a:spcBef>
              <a:spcPct val="0"/>
            </a:spcBef>
            <a:spcAft>
              <a:spcPct val="35000"/>
            </a:spcAft>
            <a:buNone/>
          </a:pPr>
          <a:r>
            <a:rPr lang="en-US" sz="2000" kern="1200"/>
            <a:t>Theory: Cryptography, etc.</a:t>
          </a:r>
        </a:p>
      </dsp:txBody>
      <dsp:txXfrm>
        <a:off x="1384050" y="2998145"/>
        <a:ext cx="4733285" cy="1198312"/>
      </dsp:txXfrm>
    </dsp:sp>
    <dsp:sp modelId="{9C5EA0D2-6D29-4EDB-98F9-31062DB49F20}">
      <dsp:nvSpPr>
        <dsp:cNvPr id="0" name=""/>
        <dsp:cNvSpPr/>
      </dsp:nvSpPr>
      <dsp:spPr>
        <a:xfrm>
          <a:off x="0" y="4496035"/>
          <a:ext cx="6117335" cy="1198312"/>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B926AA-E0E0-4BB3-AA01-12CBEE53CFFF}">
      <dsp:nvSpPr>
        <dsp:cNvPr id="0" name=""/>
        <dsp:cNvSpPr/>
      </dsp:nvSpPr>
      <dsp:spPr>
        <a:xfrm>
          <a:off x="362489" y="4765655"/>
          <a:ext cx="659071" cy="6590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DE1675-164C-4DAE-9EBC-BC7C0CF71341}">
      <dsp:nvSpPr>
        <dsp:cNvPr id="0" name=""/>
        <dsp:cNvSpPr/>
      </dsp:nvSpPr>
      <dsp:spPr>
        <a:xfrm>
          <a:off x="1384050" y="4496035"/>
          <a:ext cx="4733285" cy="1198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821" tIns="126821" rIns="126821" bIns="126821" numCol="1" spcCol="1270" anchor="ctr" anchorCtr="0">
          <a:noAutofit/>
        </a:bodyPr>
        <a:lstStyle/>
        <a:p>
          <a:pPr marL="0" lvl="0" indent="0" algn="l" defTabSz="889000">
            <a:lnSpc>
              <a:spcPct val="90000"/>
            </a:lnSpc>
            <a:spcBef>
              <a:spcPct val="0"/>
            </a:spcBef>
            <a:spcAft>
              <a:spcPct val="35000"/>
            </a:spcAft>
            <a:buNone/>
          </a:pPr>
          <a:r>
            <a:rPr lang="en-US" sz="2000" kern="1200" dirty="0"/>
            <a:t>Policy and corporate implementation (CISSP, ISO 27001, etc.)</a:t>
          </a:r>
        </a:p>
      </dsp:txBody>
      <dsp:txXfrm>
        <a:off x="1384050" y="4496035"/>
        <a:ext cx="4733285" cy="11983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16CE8F-193D-4570-A0F1-BC8A43C920FF}">
      <dsp:nvSpPr>
        <dsp:cNvPr id="0" name=""/>
        <dsp:cNvSpPr/>
      </dsp:nvSpPr>
      <dsp:spPr>
        <a:xfrm>
          <a:off x="867" y="169756"/>
          <a:ext cx="3383565" cy="2030139"/>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Economy and Cryptocurrency</a:t>
          </a:r>
        </a:p>
      </dsp:txBody>
      <dsp:txXfrm>
        <a:off x="867" y="169756"/>
        <a:ext cx="3383565" cy="2030139"/>
      </dsp:txXfrm>
    </dsp:sp>
    <dsp:sp modelId="{A7EECB96-3194-4766-B224-3E890CD99BF8}">
      <dsp:nvSpPr>
        <dsp:cNvPr id="0" name=""/>
        <dsp:cNvSpPr/>
      </dsp:nvSpPr>
      <dsp:spPr>
        <a:xfrm>
          <a:off x="3722789" y="169756"/>
          <a:ext cx="3383565" cy="2030139"/>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Ethical Use of Data</a:t>
          </a:r>
        </a:p>
      </dsp:txBody>
      <dsp:txXfrm>
        <a:off x="3722789" y="169756"/>
        <a:ext cx="3383565" cy="2030139"/>
      </dsp:txXfrm>
    </dsp:sp>
    <dsp:sp modelId="{8B1341F6-F9DD-4D1B-B878-20BB16DFF39D}">
      <dsp:nvSpPr>
        <dsp:cNvPr id="0" name=""/>
        <dsp:cNvSpPr/>
      </dsp:nvSpPr>
      <dsp:spPr>
        <a:xfrm>
          <a:off x="867" y="2538252"/>
          <a:ext cx="3383565" cy="2030139"/>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Psychological Manipulation of Users</a:t>
          </a:r>
        </a:p>
      </dsp:txBody>
      <dsp:txXfrm>
        <a:off x="867" y="2538252"/>
        <a:ext cx="3383565" cy="2030139"/>
      </dsp:txXfrm>
    </dsp:sp>
    <dsp:sp modelId="{638F7304-0CCF-4AAF-B3F7-7614DC4AC8A0}">
      <dsp:nvSpPr>
        <dsp:cNvPr id="0" name=""/>
        <dsp:cNvSpPr/>
      </dsp:nvSpPr>
      <dsp:spPr>
        <a:xfrm>
          <a:off x="3722789" y="2538252"/>
          <a:ext cx="3383565" cy="2030139"/>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Misinformation &amp; Fake News</a:t>
          </a:r>
        </a:p>
      </dsp:txBody>
      <dsp:txXfrm>
        <a:off x="3722789" y="2538252"/>
        <a:ext cx="3383565" cy="203013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29A4724-BA15-4999-8812-A2FDC82B58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1181349-9F4A-4AF0-B817-8ACE3DFB10D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5E32ACF-050F-4CB1-9AE5-3333B00F8068}" type="datetimeFigureOut">
              <a:rPr lang="en-US" smtClean="0"/>
              <a:t>2021-12-02</a:t>
            </a:fld>
            <a:endParaRPr lang="en-US"/>
          </a:p>
        </p:txBody>
      </p:sp>
      <p:sp>
        <p:nvSpPr>
          <p:cNvPr id="4" name="Footer Placeholder 3">
            <a:extLst>
              <a:ext uri="{FF2B5EF4-FFF2-40B4-BE49-F238E27FC236}">
                <a16:creationId xmlns:a16="http://schemas.microsoft.com/office/drawing/2014/main" id="{AD67FA75-0E28-490C-B545-E5655CE16A4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7DA5F59-1ACF-4B22-995C-E6D95010073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14BBF66-0873-46C0-AA68-53CE738A1881}" type="slidenum">
              <a:rPr lang="en-US" smtClean="0"/>
              <a:t>‹#›</a:t>
            </a:fld>
            <a:endParaRPr lang="en-US"/>
          </a:p>
        </p:txBody>
      </p:sp>
    </p:spTree>
    <p:extLst>
      <p:ext uri="{BB962C8B-B14F-4D97-AF65-F5344CB8AC3E}">
        <p14:creationId xmlns:p14="http://schemas.microsoft.com/office/powerpoint/2010/main" val="15821898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8E3500D-1C5B-474F-BC0E-B246735C3EE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0530933-1DA4-43F2-BFE7-E5E61C6EA9D7}"/>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CEB7ED-9AEC-46CF-975E-D41C1296BD16}" type="datetimeFigureOut">
              <a:rPr lang="en-US" smtClean="0"/>
              <a:t>2021-12-02</a:t>
            </a:fld>
            <a:endParaRPr lang="en-US"/>
          </a:p>
        </p:txBody>
      </p:sp>
      <p:sp>
        <p:nvSpPr>
          <p:cNvPr id="4" name="Slide Image Placeholder 3">
            <a:extLst>
              <a:ext uri="{FF2B5EF4-FFF2-40B4-BE49-F238E27FC236}">
                <a16:creationId xmlns:a16="http://schemas.microsoft.com/office/drawing/2014/main" id="{A8A395BB-1759-4ED1-B7D2-830963985B02}"/>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a16="http://schemas.microsoft.com/office/drawing/2014/main" id="{05929FB6-0689-431F-9FA5-C9C17124D4D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633ADF1B-50AB-4D9B-8516-6BBB6BBE0A1E}"/>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a16="http://schemas.microsoft.com/office/drawing/2014/main" id="{25909B97-EC7B-4134-A491-D04D523C3E75}"/>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E13E44-A368-46EA-9BDD-E24139122969}"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dee5046e23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dee5046e23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e1cdd2b1b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e1cdd2b1b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df89fd49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df89fd49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e1cdd2b1b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e1cdd2b1b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e1cdd2b1b5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e1cdd2b1b5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e1f9ee73b7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e1f9ee73b7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1f9ee73b7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1f9ee73b7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df89fd49a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df89fd49a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60000"/>
              </a:lnSpc>
            </a:pPr>
            <a:r>
              <a:rPr lang="en-US" sz="1200" dirty="0"/>
              <a:t>DoS can be very cheap to launch and leverage against a large entity like government agencies and big companies.</a:t>
            </a:r>
          </a:p>
          <a:p>
            <a:pPr>
              <a:lnSpc>
                <a:spcPct val="160000"/>
              </a:lnSpc>
            </a:pPr>
            <a:r>
              <a:rPr lang="en-US" sz="1200" dirty="0"/>
              <a:t>It can be combined with spreading of viruses to control a large number of computers (zombies) or inciting people to participate in an organic DoS attack.</a:t>
            </a:r>
          </a:p>
          <a:p>
            <a:pPr>
              <a:lnSpc>
                <a:spcPct val="160000"/>
              </a:lnSpc>
            </a:pPr>
            <a:r>
              <a:rPr lang="en-US" sz="1200" dirty="0"/>
              <a:t>DoS network traffic can be easily confused with legitimate one.</a:t>
            </a:r>
          </a:p>
          <a:p>
            <a:pPr>
              <a:lnSpc>
                <a:spcPct val="160000"/>
              </a:lnSpc>
            </a:pPr>
            <a:r>
              <a:rPr lang="en-US" sz="1200" dirty="0"/>
              <a:t>Currently, we are still in a cat-and-mouse situation with DoS attackers.</a:t>
            </a:r>
          </a:p>
          <a:p>
            <a:pPr>
              <a:lnSpc>
                <a:spcPct val="160000"/>
              </a:lnSpc>
            </a:pPr>
            <a:endParaRPr lang="en-US" sz="1200" dirty="0"/>
          </a:p>
          <a:p>
            <a:endParaRPr lang="en-US" dirty="0"/>
          </a:p>
        </p:txBody>
      </p:sp>
      <p:sp>
        <p:nvSpPr>
          <p:cNvPr id="4" name="Slide Number Placeholder 3"/>
          <p:cNvSpPr>
            <a:spLocks noGrp="1"/>
          </p:cNvSpPr>
          <p:nvPr>
            <p:ph type="sldNum" sz="quarter" idx="5"/>
          </p:nvPr>
        </p:nvSpPr>
        <p:spPr/>
        <p:txBody>
          <a:bodyPr/>
          <a:lstStyle/>
          <a:p>
            <a:fld id="{75AD8BAF-555C-4E16-A17C-E4AD53ADC6AA}" type="slidenum">
              <a:rPr lang="en-US" smtClean="0"/>
              <a:t>25</a:t>
            </a:fld>
            <a:endParaRPr lang="en-US"/>
          </a:p>
        </p:txBody>
      </p:sp>
    </p:spTree>
    <p:extLst>
      <p:ext uri="{BB962C8B-B14F-4D97-AF65-F5344CB8AC3E}">
        <p14:creationId xmlns:p14="http://schemas.microsoft.com/office/powerpoint/2010/main" val="113516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B9BEAF9-0D78-4E24-948A-610D18EE93DD}" type="datetime1">
              <a:rPr lang="en-US" smtClean="0"/>
              <a:t>2021-12-02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02C7C3-1F9D-495C-A818-668CCDC0E8E2}" type="slidenum">
              <a:rPr lang="en-US" smtClean="0"/>
              <a:t>‹#›</a:t>
            </a:fld>
            <a:endParaRPr lang="en-US"/>
          </a:p>
        </p:txBody>
      </p:sp>
    </p:spTree>
    <p:extLst>
      <p:ext uri="{BB962C8B-B14F-4D97-AF65-F5344CB8AC3E}">
        <p14:creationId xmlns:p14="http://schemas.microsoft.com/office/powerpoint/2010/main" val="3824612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C81C69-7E96-44A4-84BA-1C2F3C681B55}" type="datetime1">
              <a:rPr lang="en-US" smtClean="0"/>
              <a:t>2021-12-02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02C7C3-1F9D-495C-A818-668CCDC0E8E2}" type="slidenum">
              <a:rPr lang="en-US" smtClean="0"/>
              <a:t>‹#›</a:t>
            </a:fld>
            <a:endParaRPr lang="en-US"/>
          </a:p>
        </p:txBody>
      </p:sp>
    </p:spTree>
    <p:extLst>
      <p:ext uri="{BB962C8B-B14F-4D97-AF65-F5344CB8AC3E}">
        <p14:creationId xmlns:p14="http://schemas.microsoft.com/office/powerpoint/2010/main" val="1417525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74387E-5596-4E76-B85A-AE3452DFDB62}" type="datetime1">
              <a:rPr lang="en-US" smtClean="0"/>
              <a:t>2021-12-02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02C7C3-1F9D-495C-A818-668CCDC0E8E2}" type="slidenum">
              <a:rPr lang="en-US" smtClean="0"/>
              <a:t>‹#›</a:t>
            </a:fld>
            <a:endParaRPr lang="en-US"/>
          </a:p>
        </p:txBody>
      </p:sp>
    </p:spTree>
    <p:extLst>
      <p:ext uri="{BB962C8B-B14F-4D97-AF65-F5344CB8AC3E}">
        <p14:creationId xmlns:p14="http://schemas.microsoft.com/office/powerpoint/2010/main" val="27210180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A480A3-8F0E-42AC-9E07-EF3D64495462}" type="datetime1">
              <a:rPr lang="en-US" smtClean="0"/>
              <a:t>2021-12-02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02C7C3-1F9D-495C-A818-668CCDC0E8E2}" type="slidenum">
              <a:rPr lang="en-US" smtClean="0"/>
              <a:t>‹#›</a:t>
            </a:fld>
            <a:endParaRPr lang="en-US"/>
          </a:p>
        </p:txBody>
      </p:sp>
    </p:spTree>
    <p:extLst>
      <p:ext uri="{BB962C8B-B14F-4D97-AF65-F5344CB8AC3E}">
        <p14:creationId xmlns:p14="http://schemas.microsoft.com/office/powerpoint/2010/main" val="28347274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752532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B9BEAF9-0D78-4E24-948A-610D18EE93DD}" type="datetime1">
              <a:rPr lang="en-US" smtClean="0"/>
              <a:t>2021-12-02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02C7C3-1F9D-495C-A818-668CCDC0E8E2}" type="slidenum">
              <a:rPr lang="en-US" smtClean="0"/>
              <a:t>‹#›</a:t>
            </a:fld>
            <a:endParaRPr lang="en-US"/>
          </a:p>
        </p:txBody>
      </p:sp>
    </p:spTree>
    <p:extLst>
      <p:ext uri="{BB962C8B-B14F-4D97-AF65-F5344CB8AC3E}">
        <p14:creationId xmlns:p14="http://schemas.microsoft.com/office/powerpoint/2010/main" val="35873767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3FBBD3-5547-4C8E-B2C8-F9BB9E41B5AF}" type="datetime1">
              <a:rPr lang="en-US" smtClean="0"/>
              <a:t>2021-12-02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02C7C3-1F9D-495C-A818-668CCDC0E8E2}" type="slidenum">
              <a:rPr lang="en-US" smtClean="0"/>
              <a:t>‹#›</a:t>
            </a:fld>
            <a:endParaRPr lang="en-US"/>
          </a:p>
        </p:txBody>
      </p:sp>
    </p:spTree>
    <p:extLst>
      <p:ext uri="{BB962C8B-B14F-4D97-AF65-F5344CB8AC3E}">
        <p14:creationId xmlns:p14="http://schemas.microsoft.com/office/powerpoint/2010/main" val="42427772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C11526-D6B4-4150-870B-F677475086AE}" type="datetime1">
              <a:rPr lang="en-US" smtClean="0"/>
              <a:t>2021-12-02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02C7C3-1F9D-495C-A818-668CCDC0E8E2}" type="slidenum">
              <a:rPr lang="en-US" smtClean="0"/>
              <a:t>‹#›</a:t>
            </a:fld>
            <a:endParaRPr lang="en-US"/>
          </a:p>
        </p:txBody>
      </p:sp>
    </p:spTree>
    <p:extLst>
      <p:ext uri="{BB962C8B-B14F-4D97-AF65-F5344CB8AC3E}">
        <p14:creationId xmlns:p14="http://schemas.microsoft.com/office/powerpoint/2010/main" val="11726828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0202221-11D1-431F-97BB-CB7507450614}" type="datetime1">
              <a:rPr lang="en-US" smtClean="0"/>
              <a:t>2021-12-02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02C7C3-1F9D-495C-A818-668CCDC0E8E2}" type="slidenum">
              <a:rPr lang="en-US" smtClean="0"/>
              <a:t>‹#›</a:t>
            </a:fld>
            <a:endParaRPr lang="en-US"/>
          </a:p>
        </p:txBody>
      </p:sp>
    </p:spTree>
    <p:extLst>
      <p:ext uri="{BB962C8B-B14F-4D97-AF65-F5344CB8AC3E}">
        <p14:creationId xmlns:p14="http://schemas.microsoft.com/office/powerpoint/2010/main" val="31640341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2226ED-0DCE-43A3-A9B1-23080B8FE7A7}" type="datetime1">
              <a:rPr lang="en-US" smtClean="0"/>
              <a:t>2021-12-02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02C7C3-1F9D-495C-A818-668CCDC0E8E2}" type="slidenum">
              <a:rPr lang="en-US" smtClean="0"/>
              <a:t>‹#›</a:t>
            </a:fld>
            <a:endParaRPr lang="en-US"/>
          </a:p>
        </p:txBody>
      </p:sp>
    </p:spTree>
    <p:extLst>
      <p:ext uri="{BB962C8B-B14F-4D97-AF65-F5344CB8AC3E}">
        <p14:creationId xmlns:p14="http://schemas.microsoft.com/office/powerpoint/2010/main" val="38420193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44C90B8-4FF1-4B3E-B424-6FB6A0D92D75}" type="datetime1">
              <a:rPr lang="en-US" smtClean="0"/>
              <a:t>2021-12-02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B02C7C3-1F9D-495C-A818-668CCDC0E8E2}" type="slidenum">
              <a:rPr lang="en-US" smtClean="0"/>
              <a:t>‹#›</a:t>
            </a:fld>
            <a:endParaRPr lang="en-US"/>
          </a:p>
        </p:txBody>
      </p:sp>
    </p:spTree>
    <p:extLst>
      <p:ext uri="{BB962C8B-B14F-4D97-AF65-F5344CB8AC3E}">
        <p14:creationId xmlns:p14="http://schemas.microsoft.com/office/powerpoint/2010/main" val="1624468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3FBBD3-5547-4C8E-B2C8-F9BB9E41B5AF}" type="datetime1">
              <a:rPr lang="en-US" smtClean="0"/>
              <a:t>2021-12-02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02C7C3-1F9D-495C-A818-668CCDC0E8E2}" type="slidenum">
              <a:rPr lang="en-US" smtClean="0"/>
              <a:t>‹#›</a:t>
            </a:fld>
            <a:endParaRPr lang="en-US"/>
          </a:p>
        </p:txBody>
      </p:sp>
    </p:spTree>
    <p:extLst>
      <p:ext uri="{BB962C8B-B14F-4D97-AF65-F5344CB8AC3E}">
        <p14:creationId xmlns:p14="http://schemas.microsoft.com/office/powerpoint/2010/main" val="34849375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5ABEAD-9310-420D-B116-B5C890A20245}" type="datetime1">
              <a:rPr lang="en-US" smtClean="0"/>
              <a:t>2021-12-02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B02C7C3-1F9D-495C-A818-668CCDC0E8E2}" type="slidenum">
              <a:rPr lang="en-US" smtClean="0"/>
              <a:t>‹#›</a:t>
            </a:fld>
            <a:endParaRPr lang="en-US"/>
          </a:p>
        </p:txBody>
      </p:sp>
    </p:spTree>
    <p:extLst>
      <p:ext uri="{BB962C8B-B14F-4D97-AF65-F5344CB8AC3E}">
        <p14:creationId xmlns:p14="http://schemas.microsoft.com/office/powerpoint/2010/main" val="24999346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C4029E-2CC3-45F7-907A-D0199649386F}" type="datetime1">
              <a:rPr lang="en-US" smtClean="0"/>
              <a:t>2021-12-02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02C7C3-1F9D-495C-A818-668CCDC0E8E2}" type="slidenum">
              <a:rPr lang="en-US" smtClean="0"/>
              <a:t>‹#›</a:t>
            </a:fld>
            <a:endParaRPr lang="en-US"/>
          </a:p>
        </p:txBody>
      </p:sp>
    </p:spTree>
    <p:extLst>
      <p:ext uri="{BB962C8B-B14F-4D97-AF65-F5344CB8AC3E}">
        <p14:creationId xmlns:p14="http://schemas.microsoft.com/office/powerpoint/2010/main" val="11564905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C81C69-7E96-44A4-84BA-1C2F3C681B55}" type="datetime1">
              <a:rPr lang="en-US" smtClean="0"/>
              <a:t>2021-12-02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02C7C3-1F9D-495C-A818-668CCDC0E8E2}" type="slidenum">
              <a:rPr lang="en-US" smtClean="0"/>
              <a:t>‹#›</a:t>
            </a:fld>
            <a:endParaRPr lang="en-US"/>
          </a:p>
        </p:txBody>
      </p:sp>
    </p:spTree>
    <p:extLst>
      <p:ext uri="{BB962C8B-B14F-4D97-AF65-F5344CB8AC3E}">
        <p14:creationId xmlns:p14="http://schemas.microsoft.com/office/powerpoint/2010/main" val="34919311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74387E-5596-4E76-B85A-AE3452DFDB62}" type="datetime1">
              <a:rPr lang="en-US" smtClean="0"/>
              <a:t>2021-12-02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02C7C3-1F9D-495C-A818-668CCDC0E8E2}" type="slidenum">
              <a:rPr lang="en-US" smtClean="0"/>
              <a:t>‹#›</a:t>
            </a:fld>
            <a:endParaRPr lang="en-US"/>
          </a:p>
        </p:txBody>
      </p:sp>
    </p:spTree>
    <p:extLst>
      <p:ext uri="{BB962C8B-B14F-4D97-AF65-F5344CB8AC3E}">
        <p14:creationId xmlns:p14="http://schemas.microsoft.com/office/powerpoint/2010/main" val="9828661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A480A3-8F0E-42AC-9E07-EF3D64495462}" type="datetime1">
              <a:rPr lang="en-US" smtClean="0"/>
              <a:t>2021-12-02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02C7C3-1F9D-495C-A818-668CCDC0E8E2}" type="slidenum">
              <a:rPr lang="en-US" smtClean="0"/>
              <a:t>‹#›</a:t>
            </a:fld>
            <a:endParaRPr lang="en-US"/>
          </a:p>
        </p:txBody>
      </p:sp>
    </p:spTree>
    <p:extLst>
      <p:ext uri="{BB962C8B-B14F-4D97-AF65-F5344CB8AC3E}">
        <p14:creationId xmlns:p14="http://schemas.microsoft.com/office/powerpoint/2010/main" val="18806252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53E954A-1CEB-469F-9047-C520AB56A576}"/>
              </a:ext>
            </a:extLst>
          </p:cNvPr>
          <p:cNvSpPr>
            <a:spLocks noGrp="1"/>
          </p:cNvSpPr>
          <p:nvPr>
            <p:ph sz="quarter" idx="13"/>
          </p:nvPr>
        </p:nvSpPr>
        <p:spPr>
          <a:xfrm>
            <a:off x="0" y="0"/>
            <a:ext cx="12192000" cy="685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B56942E-8CB4-4228-813C-C1DCD9A01324}"/>
              </a:ext>
            </a:extLst>
          </p:cNvPr>
          <p:cNvSpPr>
            <a:spLocks noGrp="1"/>
          </p:cNvSpPr>
          <p:nvPr>
            <p:ph type="title"/>
          </p:nvPr>
        </p:nvSpPr>
        <p:spPr>
          <a:xfrm>
            <a:off x="838200" y="5551714"/>
            <a:ext cx="10515600" cy="804636"/>
          </a:xfrm>
          <a:solidFill>
            <a:srgbClr val="FFFFFF">
              <a:alpha val="69804"/>
            </a:srgbClr>
          </a:solidFill>
        </p:spPr>
        <p:txBody>
          <a:bodyPr/>
          <a:lstStyle/>
          <a:p>
            <a:r>
              <a:rPr lang="en-US"/>
              <a:t>Click to edit Master title style</a:t>
            </a:r>
          </a:p>
        </p:txBody>
      </p:sp>
      <p:sp>
        <p:nvSpPr>
          <p:cNvPr id="3" name="Date Placeholder 2">
            <a:extLst>
              <a:ext uri="{FF2B5EF4-FFF2-40B4-BE49-F238E27FC236}">
                <a16:creationId xmlns:a16="http://schemas.microsoft.com/office/drawing/2014/main" id="{2C4E4E0E-19C4-4F2C-92D0-E127ABC32A49}"/>
              </a:ext>
            </a:extLst>
          </p:cNvPr>
          <p:cNvSpPr>
            <a:spLocks noGrp="1"/>
          </p:cNvSpPr>
          <p:nvPr>
            <p:ph type="dt" sz="half" idx="10"/>
          </p:nvPr>
        </p:nvSpPr>
        <p:spPr/>
        <p:txBody>
          <a:bodyPr/>
          <a:lstStyle/>
          <a:p>
            <a:fld id="{BBB0475E-73F0-46EC-93A1-C8743BD07124}" type="datetime1">
              <a:rPr lang="en-US" smtClean="0"/>
              <a:t>2021-12-02</a:t>
            </a:fld>
            <a:endParaRPr lang="en-US"/>
          </a:p>
        </p:txBody>
      </p:sp>
      <p:sp>
        <p:nvSpPr>
          <p:cNvPr id="4" name="Footer Placeholder 3">
            <a:extLst>
              <a:ext uri="{FF2B5EF4-FFF2-40B4-BE49-F238E27FC236}">
                <a16:creationId xmlns:a16="http://schemas.microsoft.com/office/drawing/2014/main" id="{3EA2E8CE-30F3-4600-A58D-057F981787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C79ABD0-FC65-45E6-A810-F0E921438231}"/>
              </a:ext>
            </a:extLst>
          </p:cNvPr>
          <p:cNvSpPr>
            <a:spLocks noGrp="1"/>
          </p:cNvSpPr>
          <p:nvPr>
            <p:ph type="sldNum" sz="quarter" idx="12"/>
          </p:nvPr>
        </p:nvSpPr>
        <p:spPr/>
        <p:txBody>
          <a:bodyPr/>
          <a:lstStyle/>
          <a:p>
            <a:fld id="{0B02C7C3-1F9D-495C-A818-668CCDC0E8E2}" type="slidenum">
              <a:rPr lang="en-US" smtClean="0"/>
              <a:pPr/>
              <a:t>‹#›</a:t>
            </a:fld>
            <a:endParaRPr lang="en-US"/>
          </a:p>
        </p:txBody>
      </p:sp>
    </p:spTree>
    <p:extLst>
      <p:ext uri="{BB962C8B-B14F-4D97-AF65-F5344CB8AC3E}">
        <p14:creationId xmlns:p14="http://schemas.microsoft.com/office/powerpoint/2010/main" val="3685472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C11526-D6B4-4150-870B-F677475086AE}" type="datetime1">
              <a:rPr lang="en-US" smtClean="0"/>
              <a:t>2021-12-02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02C7C3-1F9D-495C-A818-668CCDC0E8E2}" type="slidenum">
              <a:rPr lang="en-US" smtClean="0"/>
              <a:t>‹#›</a:t>
            </a:fld>
            <a:endParaRPr lang="en-US"/>
          </a:p>
        </p:txBody>
      </p:sp>
    </p:spTree>
    <p:extLst>
      <p:ext uri="{BB962C8B-B14F-4D97-AF65-F5344CB8AC3E}">
        <p14:creationId xmlns:p14="http://schemas.microsoft.com/office/powerpoint/2010/main" val="1245089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0202221-11D1-431F-97BB-CB7507450614}" type="datetime1">
              <a:rPr lang="en-US" smtClean="0"/>
              <a:t>2021-12-02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02C7C3-1F9D-495C-A818-668CCDC0E8E2}" type="slidenum">
              <a:rPr lang="en-US" smtClean="0"/>
              <a:t>‹#›</a:t>
            </a:fld>
            <a:endParaRPr lang="en-US"/>
          </a:p>
        </p:txBody>
      </p:sp>
    </p:spTree>
    <p:extLst>
      <p:ext uri="{BB962C8B-B14F-4D97-AF65-F5344CB8AC3E}">
        <p14:creationId xmlns:p14="http://schemas.microsoft.com/office/powerpoint/2010/main" val="23921875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2226ED-0DCE-43A3-A9B1-23080B8FE7A7}" type="datetime1">
              <a:rPr lang="en-US" smtClean="0"/>
              <a:t>2021-12-02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02C7C3-1F9D-495C-A818-668CCDC0E8E2}" type="slidenum">
              <a:rPr lang="en-US" smtClean="0"/>
              <a:t>‹#›</a:t>
            </a:fld>
            <a:endParaRPr lang="en-US"/>
          </a:p>
        </p:txBody>
      </p:sp>
    </p:spTree>
    <p:extLst>
      <p:ext uri="{BB962C8B-B14F-4D97-AF65-F5344CB8AC3E}">
        <p14:creationId xmlns:p14="http://schemas.microsoft.com/office/powerpoint/2010/main" val="1799149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44C90B8-4FF1-4B3E-B424-6FB6A0D92D75}" type="datetime1">
              <a:rPr lang="en-US" smtClean="0"/>
              <a:t>2021-12-02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B02C7C3-1F9D-495C-A818-668CCDC0E8E2}" type="slidenum">
              <a:rPr lang="en-US" smtClean="0"/>
              <a:t>‹#›</a:t>
            </a:fld>
            <a:endParaRPr lang="en-US"/>
          </a:p>
        </p:txBody>
      </p:sp>
    </p:spTree>
    <p:extLst>
      <p:ext uri="{BB962C8B-B14F-4D97-AF65-F5344CB8AC3E}">
        <p14:creationId xmlns:p14="http://schemas.microsoft.com/office/powerpoint/2010/main" val="4173043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5ABEAD-9310-420D-B116-B5C890A20245}" type="datetime1">
              <a:rPr lang="en-US" smtClean="0"/>
              <a:t>2021-12-02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B02C7C3-1F9D-495C-A818-668CCDC0E8E2}" type="slidenum">
              <a:rPr lang="en-US" smtClean="0"/>
              <a:t>‹#›</a:t>
            </a:fld>
            <a:endParaRPr lang="en-US"/>
          </a:p>
        </p:txBody>
      </p:sp>
    </p:spTree>
    <p:extLst>
      <p:ext uri="{BB962C8B-B14F-4D97-AF65-F5344CB8AC3E}">
        <p14:creationId xmlns:p14="http://schemas.microsoft.com/office/powerpoint/2010/main" val="32295381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C4029E-2CC3-45F7-907A-D0199649386F}" type="datetime1">
              <a:rPr lang="en-US" smtClean="0"/>
              <a:t>2021-12-02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02C7C3-1F9D-495C-A818-668CCDC0E8E2}" type="slidenum">
              <a:rPr lang="en-US" smtClean="0"/>
              <a:t>‹#›</a:t>
            </a:fld>
            <a:endParaRPr lang="en-US"/>
          </a:p>
        </p:txBody>
      </p:sp>
    </p:spTree>
    <p:extLst>
      <p:ext uri="{BB962C8B-B14F-4D97-AF65-F5344CB8AC3E}">
        <p14:creationId xmlns:p14="http://schemas.microsoft.com/office/powerpoint/2010/main" val="21123741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B0475E-73F0-46EC-93A1-C8743BD07124}" type="datetime1">
              <a:rPr lang="en-US" smtClean="0"/>
              <a:t>2021-12-02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02C7C3-1F9D-495C-A818-668CCDC0E8E2}" type="slidenum">
              <a:rPr lang="en-US" smtClean="0"/>
              <a:pPr/>
              <a:t>‹#›</a:t>
            </a:fld>
            <a:endParaRPr lang="en-US"/>
          </a:p>
        </p:txBody>
      </p:sp>
    </p:spTree>
    <p:extLst>
      <p:ext uri="{BB962C8B-B14F-4D97-AF65-F5344CB8AC3E}">
        <p14:creationId xmlns:p14="http://schemas.microsoft.com/office/powerpoint/2010/main" val="158225845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8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5"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B0475E-73F0-46EC-93A1-C8743BD07124}" type="datetime1">
              <a:rPr lang="en-US" smtClean="0"/>
              <a:t>2021-12-02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02C7C3-1F9D-495C-A818-668CCDC0E8E2}" type="slidenum">
              <a:rPr lang="en-US" smtClean="0"/>
              <a:pPr/>
              <a:t>‹#›</a:t>
            </a:fld>
            <a:endParaRPr lang="en-US"/>
          </a:p>
        </p:txBody>
      </p:sp>
    </p:spTree>
    <p:extLst>
      <p:ext uri="{BB962C8B-B14F-4D97-AF65-F5344CB8AC3E}">
        <p14:creationId xmlns:p14="http://schemas.microsoft.com/office/powerpoint/2010/main" val="1856386632"/>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hyperlink" Target="https://patents.google.com/patent/US20060247038A1/en" TargetMode="External"/><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hyperlink" Target="https://en.wikipedia.org/wiki/Enigma_machine" TargetMode="External"/><Relationship Id="rId4" Type="http://schemas.openxmlformats.org/officeDocument/2006/relationships/image" Target="../media/image18.png"/><Relationship Id="rId9"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8" Type="http://schemas.openxmlformats.org/officeDocument/2006/relationships/hyperlink" Target="https://datatracker.ietf.org/doc/html/rfc4764" TargetMode="External"/><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3.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hyperlink" Target="https://openclipart.org/detail/284258/high-heel-shoes" TargetMode="External"/><Relationship Id="rId5" Type="http://schemas.openxmlformats.org/officeDocument/2006/relationships/image" Target="../media/image35.jpe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 Id="rId4" Type="http://schemas.openxmlformats.org/officeDocument/2006/relationships/hyperlink" Target="https://www.apsf.org/ja/article/%E9%87%8D%E7%97%87%E6%80%A5%E6%80%A7%E5%91%BC%E5%90%B8%E5%99%A8%E7%97%87%E5%80%99%E7%BE%A4%E3%82%B3%E3%83%AD%E3%83%8A%E3%82%A6%E3%82%A4%E3%83%AB%E3%82%B9-2%EF%BC%88sars-cov-2%EF%BC%89%E3%81%AB/"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13.xml"/><Relationship Id="rId4" Type="http://schemas.openxmlformats.org/officeDocument/2006/relationships/image" Target="../media/image40.svg"/></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sv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6.svg"/></Relationships>
</file>

<file path=ppt/slides/_rels/slide38.xml.rels><?xml version="1.0" encoding="UTF-8" standalone="yes"?>
<Relationships xmlns="http://schemas.openxmlformats.org/package/2006/relationships"><Relationship Id="rId3" Type="http://schemas.openxmlformats.org/officeDocument/2006/relationships/hyperlink" Target="https://www.cbsnews.com/news/yuval-harari-sapiens-60-minutes-2021-10-29/" TargetMode="External"/><Relationship Id="rId2" Type="http://schemas.openxmlformats.org/officeDocument/2006/relationships/image" Target="../media/image52.jpe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statista.com/chart/12236/reach-of-companies-tracking-online-behavior/" TargetMode="External"/><Relationship Id="rId2" Type="http://schemas.openxmlformats.org/officeDocument/2006/relationships/image" Target="../media/image53.jpeg"/><Relationship Id="rId1" Type="http://schemas.openxmlformats.org/officeDocument/2006/relationships/slideLayout" Target="../slideLayouts/slideLayout2.xml"/><Relationship Id="rId5" Type="http://schemas.openxmlformats.org/officeDocument/2006/relationships/hyperlink" Target="https://www.digitalinformationworld.com/2020/08/infographic-what-data-are-giant-tech-companies-collecting-from-you.html" TargetMode="Externa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hyperlink" Target="https://twitter.com/merics_eu/status/898220464090341377/photo/1" TargetMode="External"/><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jp.techcrunch.com/2017/04/04/cluster-will-launch-in-may/" TargetMode="External"/><Relationship Id="rId2" Type="http://schemas.openxmlformats.org/officeDocument/2006/relationships/image" Target="../media/image67.jpe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72.jpeg"/><Relationship Id="rId5" Type="http://schemas.openxmlformats.org/officeDocument/2006/relationships/image" Target="../media/image71.svg"/><Relationship Id="rId4" Type="http://schemas.openxmlformats.org/officeDocument/2006/relationships/image" Target="../media/image70.png"/></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hyperlink" Target="https://www.pnas.org/content/118/9/e2023301118"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hyperlink" Target="https://openclipart.org/detail/319232/bill-gates" TargetMode="External"/><Relationship Id="rId7" Type="http://schemas.openxmlformats.org/officeDocument/2006/relationships/diagramQuickStyle" Target="../diagrams/quickStyle2.xml"/><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34.png"/><Relationship Id="rId9" Type="http://schemas.microsoft.com/office/2007/relationships/diagramDrawing" Target="../diagrams/drawing2.xml"/></Relationships>
</file>

<file path=ppt/slides/_rels/slide57.xml.rels><?xml version="1.0" encoding="UTF-8" standalone="yes"?>
<Relationships xmlns="http://schemas.openxmlformats.org/package/2006/relationships"><Relationship Id="rId8" Type="http://schemas.openxmlformats.org/officeDocument/2006/relationships/image" Target="../media/image82.jpeg"/><Relationship Id="rId3" Type="http://schemas.openxmlformats.org/officeDocument/2006/relationships/image" Target="../media/image77.jpeg"/><Relationship Id="rId7" Type="http://schemas.openxmlformats.org/officeDocument/2006/relationships/image" Target="../media/image81.jpeg"/><Relationship Id="rId2" Type="http://schemas.openxmlformats.org/officeDocument/2006/relationships/image" Target="../media/image76.jpeg"/><Relationship Id="rId1" Type="http://schemas.openxmlformats.org/officeDocument/2006/relationships/slideLayout" Target="../slideLayouts/slideLayout8.xml"/><Relationship Id="rId6" Type="http://schemas.openxmlformats.org/officeDocument/2006/relationships/image" Target="../media/image80.jpeg"/><Relationship Id="rId5" Type="http://schemas.openxmlformats.org/officeDocument/2006/relationships/image" Target="../media/image79.jpeg"/><Relationship Id="rId10" Type="http://schemas.openxmlformats.org/officeDocument/2006/relationships/image" Target="../media/image84.jpeg"/><Relationship Id="rId4" Type="http://schemas.openxmlformats.org/officeDocument/2006/relationships/image" Target="../media/image78.jpeg"/><Relationship Id="rId9" Type="http://schemas.openxmlformats.org/officeDocument/2006/relationships/image" Target="../media/image83.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openclipart.org/detail/299395/engineer" TargetMode="External"/><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s://openclipart.org/detail/319232/bill-gate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905C2-EF27-497C-A459-EC1AE1752154}"/>
              </a:ext>
            </a:extLst>
          </p:cNvPr>
          <p:cNvSpPr>
            <a:spLocks noGrp="1"/>
          </p:cNvSpPr>
          <p:nvPr>
            <p:ph type="ctrTitle"/>
          </p:nvPr>
        </p:nvSpPr>
        <p:spPr>
          <a:xfrm>
            <a:off x="2209800" y="2235200"/>
            <a:ext cx="7772400" cy="2387600"/>
          </a:xfrm>
        </p:spPr>
        <p:txBody>
          <a:bodyPr anchor="ctr">
            <a:normAutofit/>
          </a:bodyPr>
          <a:lstStyle/>
          <a:p>
            <a:r>
              <a:rPr lang="en-US" sz="4800" dirty="0"/>
              <a:t>Information Science</a:t>
            </a:r>
          </a:p>
        </p:txBody>
      </p:sp>
      <p:sp>
        <p:nvSpPr>
          <p:cNvPr id="3" name="Subtitle 2">
            <a:extLst>
              <a:ext uri="{FF2B5EF4-FFF2-40B4-BE49-F238E27FC236}">
                <a16:creationId xmlns:a16="http://schemas.microsoft.com/office/drawing/2014/main" id="{58D88088-5291-4755-B68C-DEC4F56CE96B}"/>
              </a:ext>
            </a:extLst>
          </p:cNvPr>
          <p:cNvSpPr>
            <a:spLocks noGrp="1"/>
          </p:cNvSpPr>
          <p:nvPr>
            <p:ph type="subTitle" idx="1"/>
          </p:nvPr>
        </p:nvSpPr>
        <p:spPr>
          <a:xfrm>
            <a:off x="541867" y="4443730"/>
            <a:ext cx="11108266" cy="1957070"/>
          </a:xfrm>
        </p:spPr>
        <p:txBody>
          <a:bodyPr>
            <a:normAutofit/>
          </a:bodyPr>
          <a:lstStyle/>
          <a:p>
            <a:pPr>
              <a:spcAft>
                <a:spcPts val="3000"/>
              </a:spcAft>
            </a:pPr>
            <a:r>
              <a:rPr lang="en-US" sz="3200" dirty="0"/>
              <a:t>Lecture 7: Information Security,</a:t>
            </a:r>
            <a:br>
              <a:rPr lang="en-US" sz="3200" dirty="0"/>
            </a:br>
            <a:r>
              <a:rPr lang="en-US" sz="3200" dirty="0"/>
              <a:t>Ethics, and Emerging Topics</a:t>
            </a:r>
          </a:p>
          <a:p>
            <a:r>
              <a:rPr lang="en-US" dirty="0"/>
              <a:t>Asst. Prof. Chawanat </a:t>
            </a:r>
            <a:r>
              <a:rPr lang="en-US" cap="small" dirty="0"/>
              <a:t>Nakasan</a:t>
            </a:r>
            <a:r>
              <a:rPr lang="en-US" dirty="0"/>
              <a:t> | 2021-11-16</a:t>
            </a:r>
          </a:p>
        </p:txBody>
      </p:sp>
      <p:sp>
        <p:nvSpPr>
          <p:cNvPr id="4" name="Slide Number Placeholder 3">
            <a:extLst>
              <a:ext uri="{FF2B5EF4-FFF2-40B4-BE49-F238E27FC236}">
                <a16:creationId xmlns:a16="http://schemas.microsoft.com/office/drawing/2014/main" id="{B97F4EB5-9550-4FAD-B042-09ADC0BAF64A}"/>
              </a:ext>
            </a:extLst>
          </p:cNvPr>
          <p:cNvSpPr>
            <a:spLocks noGrp="1"/>
          </p:cNvSpPr>
          <p:nvPr>
            <p:ph type="sldNum" sz="quarter" idx="12"/>
          </p:nvPr>
        </p:nvSpPr>
        <p:spPr/>
        <p:txBody>
          <a:bodyPr/>
          <a:lstStyle/>
          <a:p>
            <a:fld id="{0B02C7C3-1F9D-495C-A818-668CCDC0E8E2}" type="slidenum">
              <a:rPr lang="en-US" smtClean="0">
                <a:solidFill>
                  <a:srgbClr val="0070C0"/>
                </a:solidFill>
              </a:rPr>
              <a:t>1</a:t>
            </a:fld>
            <a:endParaRPr lang="en-US" dirty="0">
              <a:solidFill>
                <a:srgbClr val="0070C0"/>
              </a:solidFill>
            </a:endParaRPr>
          </a:p>
        </p:txBody>
      </p:sp>
      <p:sp>
        <p:nvSpPr>
          <p:cNvPr id="6" name="Rectangle 5">
            <a:extLst>
              <a:ext uri="{FF2B5EF4-FFF2-40B4-BE49-F238E27FC236}">
                <a16:creationId xmlns:a16="http://schemas.microsoft.com/office/drawing/2014/main" id="{31E53785-6560-45FF-9932-659E91FA4057}"/>
              </a:ext>
            </a:extLst>
          </p:cNvPr>
          <p:cNvSpPr/>
          <p:nvPr/>
        </p:nvSpPr>
        <p:spPr>
          <a:xfrm>
            <a:off x="5281514" y="2004368"/>
            <a:ext cx="1628972" cy="461665"/>
          </a:xfrm>
          <a:prstGeom prst="rect">
            <a:avLst/>
          </a:prstGeom>
        </p:spPr>
        <p:txBody>
          <a:bodyPr wrap="none">
            <a:spAutoFit/>
          </a:bodyPr>
          <a:lstStyle/>
          <a:p>
            <a:pPr algn="ctr"/>
            <a:r>
              <a:rPr lang="en-US" sz="2400" dirty="0">
                <a:solidFill>
                  <a:srgbClr val="262626"/>
                </a:solidFill>
                <a:latin typeface="+mj-lt"/>
              </a:rPr>
              <a:t>GSCI1801A</a:t>
            </a:r>
            <a:r>
              <a:rPr lang="en-US" sz="2400" dirty="0">
                <a:solidFill>
                  <a:srgbClr val="262626"/>
                </a:solidFill>
                <a:latin typeface="ヒラギノ角ゴ Pro W3"/>
              </a:rPr>
              <a:t> </a:t>
            </a:r>
            <a:endParaRPr lang="en-US" sz="2400" dirty="0"/>
          </a:p>
        </p:txBody>
      </p:sp>
      <p:pic>
        <p:nvPicPr>
          <p:cNvPr id="7" name="Picture 4">
            <a:extLst>
              <a:ext uri="{FF2B5EF4-FFF2-40B4-BE49-F238E27FC236}">
                <a16:creationId xmlns:a16="http://schemas.microsoft.com/office/drawing/2014/main" id="{782270EF-DA59-4A41-9162-EEF018B838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228527" y="758508"/>
            <a:ext cx="7734947" cy="635636"/>
          </a:xfrm>
          <a:prstGeom prst="rect">
            <a:avLst/>
          </a:prstGeom>
        </p:spPr>
      </p:pic>
    </p:spTree>
    <p:extLst>
      <p:ext uri="{BB962C8B-B14F-4D97-AF65-F5344CB8AC3E}">
        <p14:creationId xmlns:p14="http://schemas.microsoft.com/office/powerpoint/2010/main" val="35874999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7154D-5CFF-4392-8EF9-790EAE05F17B}"/>
              </a:ext>
            </a:extLst>
          </p:cNvPr>
          <p:cNvSpPr>
            <a:spLocks noGrp="1"/>
          </p:cNvSpPr>
          <p:nvPr>
            <p:ph type="title"/>
          </p:nvPr>
        </p:nvSpPr>
        <p:spPr/>
        <p:txBody>
          <a:bodyPr/>
          <a:lstStyle/>
          <a:p>
            <a:r>
              <a:rPr lang="en-US" dirty="0"/>
              <a:t>File Permissions (Windows)</a:t>
            </a:r>
          </a:p>
        </p:txBody>
      </p:sp>
      <p:sp>
        <p:nvSpPr>
          <p:cNvPr id="4" name="Slide Number Placeholder 3">
            <a:extLst>
              <a:ext uri="{FF2B5EF4-FFF2-40B4-BE49-F238E27FC236}">
                <a16:creationId xmlns:a16="http://schemas.microsoft.com/office/drawing/2014/main" id="{566FFEEC-7D53-4E59-AC3B-E0BB70D30037}"/>
              </a:ext>
            </a:extLst>
          </p:cNvPr>
          <p:cNvSpPr>
            <a:spLocks noGrp="1"/>
          </p:cNvSpPr>
          <p:nvPr>
            <p:ph type="sldNum" sz="quarter" idx="12"/>
          </p:nvPr>
        </p:nvSpPr>
        <p:spPr/>
        <p:txBody>
          <a:bodyPr/>
          <a:lstStyle/>
          <a:p>
            <a:fld id="{ED995A56-DF0F-4415-9081-226665B86A19}" type="slidenum">
              <a:rPr lang="en-US" smtClean="0"/>
              <a:t>10</a:t>
            </a:fld>
            <a:endParaRPr lang="en-US"/>
          </a:p>
        </p:txBody>
      </p:sp>
      <p:pic>
        <p:nvPicPr>
          <p:cNvPr id="6" name="Picture 5">
            <a:extLst>
              <a:ext uri="{FF2B5EF4-FFF2-40B4-BE49-F238E27FC236}">
                <a16:creationId xmlns:a16="http://schemas.microsoft.com/office/drawing/2014/main" id="{324AD721-4E30-46C7-82C2-B5D0201A2184}"/>
              </a:ext>
            </a:extLst>
          </p:cNvPr>
          <p:cNvPicPr>
            <a:picLocks noChangeAspect="1"/>
          </p:cNvPicPr>
          <p:nvPr/>
        </p:nvPicPr>
        <p:blipFill>
          <a:blip r:embed="rId2"/>
          <a:stretch>
            <a:fillRect/>
          </a:stretch>
        </p:blipFill>
        <p:spPr>
          <a:xfrm>
            <a:off x="407369" y="1368295"/>
            <a:ext cx="4305901" cy="3982006"/>
          </a:xfrm>
          <a:prstGeom prst="rect">
            <a:avLst/>
          </a:prstGeom>
        </p:spPr>
      </p:pic>
      <p:pic>
        <p:nvPicPr>
          <p:cNvPr id="8" name="Picture 7">
            <a:extLst>
              <a:ext uri="{FF2B5EF4-FFF2-40B4-BE49-F238E27FC236}">
                <a16:creationId xmlns:a16="http://schemas.microsoft.com/office/drawing/2014/main" id="{FC25B96E-13A9-4A8C-9E4D-D17F7718E036}"/>
              </a:ext>
            </a:extLst>
          </p:cNvPr>
          <p:cNvPicPr>
            <a:picLocks noChangeAspect="1"/>
          </p:cNvPicPr>
          <p:nvPr/>
        </p:nvPicPr>
        <p:blipFill>
          <a:blip r:embed="rId3"/>
          <a:stretch>
            <a:fillRect/>
          </a:stretch>
        </p:blipFill>
        <p:spPr>
          <a:xfrm>
            <a:off x="8760112" y="1507699"/>
            <a:ext cx="2891855" cy="3842602"/>
          </a:xfrm>
          <a:prstGeom prst="rect">
            <a:avLst/>
          </a:prstGeom>
        </p:spPr>
      </p:pic>
      <p:pic>
        <p:nvPicPr>
          <p:cNvPr id="10" name="Picture 9">
            <a:extLst>
              <a:ext uri="{FF2B5EF4-FFF2-40B4-BE49-F238E27FC236}">
                <a16:creationId xmlns:a16="http://schemas.microsoft.com/office/drawing/2014/main" id="{50A8A353-5503-4AA5-A534-319683DC7443}"/>
              </a:ext>
            </a:extLst>
          </p:cNvPr>
          <p:cNvPicPr>
            <a:picLocks noChangeAspect="1"/>
          </p:cNvPicPr>
          <p:nvPr/>
        </p:nvPicPr>
        <p:blipFill>
          <a:blip r:embed="rId4"/>
          <a:stretch>
            <a:fillRect/>
          </a:stretch>
        </p:blipFill>
        <p:spPr>
          <a:xfrm>
            <a:off x="5710673" y="1507699"/>
            <a:ext cx="2899927" cy="3842602"/>
          </a:xfrm>
          <a:prstGeom prst="rect">
            <a:avLst/>
          </a:prstGeom>
        </p:spPr>
      </p:pic>
      <p:sp>
        <p:nvSpPr>
          <p:cNvPr id="11" name="Arrow: Right 10">
            <a:extLst>
              <a:ext uri="{FF2B5EF4-FFF2-40B4-BE49-F238E27FC236}">
                <a16:creationId xmlns:a16="http://schemas.microsoft.com/office/drawing/2014/main" id="{0642788D-7084-4579-AC49-D8F045C4B49E}"/>
              </a:ext>
            </a:extLst>
          </p:cNvPr>
          <p:cNvSpPr/>
          <p:nvPr/>
        </p:nvSpPr>
        <p:spPr>
          <a:xfrm>
            <a:off x="4910667" y="3526312"/>
            <a:ext cx="704426" cy="8263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82C7EA0-4593-4947-9D68-BC27CD36F5AA}"/>
              </a:ext>
            </a:extLst>
          </p:cNvPr>
          <p:cNvSpPr/>
          <p:nvPr/>
        </p:nvSpPr>
        <p:spPr>
          <a:xfrm>
            <a:off x="6361610" y="3913361"/>
            <a:ext cx="2148840" cy="4131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42CE23A-AAC7-4A50-88C3-CFA2285D6793}"/>
              </a:ext>
            </a:extLst>
          </p:cNvPr>
          <p:cNvSpPr txBox="1"/>
          <p:nvPr/>
        </p:nvSpPr>
        <p:spPr>
          <a:xfrm>
            <a:off x="6096000" y="4352658"/>
            <a:ext cx="2300951" cy="646331"/>
          </a:xfrm>
          <a:prstGeom prst="rect">
            <a:avLst/>
          </a:prstGeom>
          <a:noFill/>
        </p:spPr>
        <p:txBody>
          <a:bodyPr wrap="none" rtlCol="0">
            <a:spAutoFit/>
          </a:bodyPr>
          <a:lstStyle/>
          <a:p>
            <a:r>
              <a:rPr lang="en-US" dirty="0">
                <a:solidFill>
                  <a:srgbClr val="C00000"/>
                </a:solidFill>
              </a:rPr>
              <a:t>Some files read-only.</a:t>
            </a:r>
          </a:p>
          <a:p>
            <a:r>
              <a:rPr lang="en-US" dirty="0">
                <a:solidFill>
                  <a:srgbClr val="C00000"/>
                </a:solidFill>
              </a:rPr>
              <a:t>No files hidden.</a:t>
            </a:r>
          </a:p>
        </p:txBody>
      </p:sp>
      <p:sp>
        <p:nvSpPr>
          <p:cNvPr id="14" name="TextBox 13">
            <a:extLst>
              <a:ext uri="{FF2B5EF4-FFF2-40B4-BE49-F238E27FC236}">
                <a16:creationId xmlns:a16="http://schemas.microsoft.com/office/drawing/2014/main" id="{439DFFAC-5219-4D5B-9ED3-5AA5E464F646}"/>
              </a:ext>
            </a:extLst>
          </p:cNvPr>
          <p:cNvSpPr txBox="1"/>
          <p:nvPr/>
        </p:nvSpPr>
        <p:spPr>
          <a:xfrm>
            <a:off x="8706180" y="5293189"/>
            <a:ext cx="3265903" cy="1200329"/>
          </a:xfrm>
          <a:prstGeom prst="rect">
            <a:avLst/>
          </a:prstGeom>
          <a:noFill/>
        </p:spPr>
        <p:txBody>
          <a:bodyPr wrap="square" rtlCol="0">
            <a:spAutoFit/>
          </a:bodyPr>
          <a:lstStyle/>
          <a:p>
            <a:r>
              <a:rPr lang="en-US" dirty="0">
                <a:solidFill>
                  <a:srgbClr val="C00000"/>
                </a:solidFill>
              </a:rPr>
              <a:t>If there are many users on a single computer, or you are using a server, this will be more complicated.</a:t>
            </a:r>
          </a:p>
        </p:txBody>
      </p:sp>
    </p:spTree>
    <p:extLst>
      <p:ext uri="{BB962C8B-B14F-4D97-AF65-F5344CB8AC3E}">
        <p14:creationId xmlns:p14="http://schemas.microsoft.com/office/powerpoint/2010/main" val="29822755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5CBF0-7492-4AE3-9924-490CF5971F04}"/>
              </a:ext>
            </a:extLst>
          </p:cNvPr>
          <p:cNvSpPr>
            <a:spLocks noGrp="1"/>
          </p:cNvSpPr>
          <p:nvPr>
            <p:ph type="title"/>
          </p:nvPr>
        </p:nvSpPr>
        <p:spPr/>
        <p:txBody>
          <a:bodyPr/>
          <a:lstStyle/>
          <a:p>
            <a:r>
              <a:rPr lang="en-US" dirty="0"/>
              <a:t>File Permissions (</a:t>
            </a:r>
            <a:r>
              <a:rPr lang="en-US" dirty="0" err="1"/>
              <a:t>linux</a:t>
            </a:r>
            <a:r>
              <a:rPr lang="en-US" dirty="0"/>
              <a:t>)</a:t>
            </a:r>
          </a:p>
        </p:txBody>
      </p:sp>
      <p:sp>
        <p:nvSpPr>
          <p:cNvPr id="4" name="Slide Number Placeholder 3">
            <a:extLst>
              <a:ext uri="{FF2B5EF4-FFF2-40B4-BE49-F238E27FC236}">
                <a16:creationId xmlns:a16="http://schemas.microsoft.com/office/drawing/2014/main" id="{EF910707-6587-4301-B12D-4C0267FEAD80}"/>
              </a:ext>
            </a:extLst>
          </p:cNvPr>
          <p:cNvSpPr>
            <a:spLocks noGrp="1"/>
          </p:cNvSpPr>
          <p:nvPr>
            <p:ph type="sldNum" sz="quarter" idx="12"/>
          </p:nvPr>
        </p:nvSpPr>
        <p:spPr/>
        <p:txBody>
          <a:bodyPr/>
          <a:lstStyle/>
          <a:p>
            <a:fld id="{ED995A56-DF0F-4415-9081-226665B86A19}" type="slidenum">
              <a:rPr lang="en-US" smtClean="0"/>
              <a:t>11</a:t>
            </a:fld>
            <a:endParaRPr lang="en-US"/>
          </a:p>
        </p:txBody>
      </p:sp>
      <p:sp>
        <p:nvSpPr>
          <p:cNvPr id="18" name="TextBox 17">
            <a:extLst>
              <a:ext uri="{FF2B5EF4-FFF2-40B4-BE49-F238E27FC236}">
                <a16:creationId xmlns:a16="http://schemas.microsoft.com/office/drawing/2014/main" id="{DE948AFF-71AA-4393-8D07-D5DE73B7DC6A}"/>
              </a:ext>
            </a:extLst>
          </p:cNvPr>
          <p:cNvSpPr txBox="1"/>
          <p:nvPr/>
        </p:nvSpPr>
        <p:spPr>
          <a:xfrm>
            <a:off x="2169284" y="2316436"/>
            <a:ext cx="7853432" cy="1862048"/>
          </a:xfrm>
          <a:prstGeom prst="rect">
            <a:avLst/>
          </a:prstGeom>
          <a:noFill/>
        </p:spPr>
        <p:txBody>
          <a:bodyPr wrap="none" rtlCol="0">
            <a:spAutoFit/>
          </a:bodyPr>
          <a:lstStyle/>
          <a:p>
            <a:pPr algn="ctr"/>
            <a:r>
              <a:rPr lang="en-US" sz="11500" dirty="0">
                <a:latin typeface="Inconsolata" panose="00000509000000000000" pitchFamily="49" charset="0"/>
                <a:ea typeface="Inconsolata" panose="00000509000000000000" pitchFamily="49" charset="0"/>
              </a:rPr>
              <a:t>d </a:t>
            </a:r>
            <a:r>
              <a:rPr lang="en-US" sz="11500" dirty="0" err="1">
                <a:solidFill>
                  <a:srgbClr val="C00000"/>
                </a:solidFill>
                <a:latin typeface="Inconsolata" panose="00000509000000000000" pitchFamily="49" charset="0"/>
                <a:ea typeface="Inconsolata" panose="00000509000000000000" pitchFamily="49" charset="0"/>
              </a:rPr>
              <a:t>r</a:t>
            </a:r>
            <a:r>
              <a:rPr lang="en-US" sz="11500" dirty="0" err="1">
                <a:solidFill>
                  <a:srgbClr val="0070C0"/>
                </a:solidFill>
                <a:latin typeface="Inconsolata" panose="00000509000000000000" pitchFamily="49" charset="0"/>
                <a:ea typeface="Inconsolata" panose="00000509000000000000" pitchFamily="49" charset="0"/>
              </a:rPr>
              <a:t>w</a:t>
            </a:r>
            <a:r>
              <a:rPr lang="en-US" sz="11500" dirty="0" err="1">
                <a:solidFill>
                  <a:srgbClr val="7030A0"/>
                </a:solidFill>
                <a:latin typeface="Inconsolata" panose="00000509000000000000" pitchFamily="49" charset="0"/>
                <a:ea typeface="Inconsolata" panose="00000509000000000000" pitchFamily="49" charset="0"/>
              </a:rPr>
              <a:t>x</a:t>
            </a:r>
            <a:r>
              <a:rPr lang="en-US" sz="11500" dirty="0">
                <a:latin typeface="Inconsolata" panose="00000509000000000000" pitchFamily="49" charset="0"/>
                <a:ea typeface="Inconsolata" panose="00000509000000000000" pitchFamily="49" charset="0"/>
              </a:rPr>
              <a:t> </a:t>
            </a:r>
            <a:r>
              <a:rPr lang="en-US" sz="11500" dirty="0" err="1">
                <a:solidFill>
                  <a:srgbClr val="C00000"/>
                </a:solidFill>
                <a:latin typeface="Inconsolata" panose="00000509000000000000" pitchFamily="49" charset="0"/>
                <a:ea typeface="Inconsolata" panose="00000509000000000000" pitchFamily="49" charset="0"/>
              </a:rPr>
              <a:t>r</a:t>
            </a:r>
            <a:r>
              <a:rPr lang="en-US" sz="11500" dirty="0" err="1">
                <a:solidFill>
                  <a:srgbClr val="0070C0"/>
                </a:solidFill>
                <a:latin typeface="Inconsolata" panose="00000509000000000000" pitchFamily="49" charset="0"/>
                <a:ea typeface="Inconsolata" panose="00000509000000000000" pitchFamily="49" charset="0"/>
              </a:rPr>
              <a:t>w</a:t>
            </a:r>
            <a:r>
              <a:rPr lang="en-US" sz="11500" dirty="0">
                <a:solidFill>
                  <a:srgbClr val="7030A0"/>
                </a:solidFill>
                <a:latin typeface="Inconsolata" panose="00000509000000000000" pitchFamily="49" charset="0"/>
                <a:ea typeface="Inconsolata" panose="00000509000000000000" pitchFamily="49" charset="0"/>
              </a:rPr>
              <a:t>-</a:t>
            </a:r>
            <a:r>
              <a:rPr lang="en-US" sz="11500" dirty="0">
                <a:latin typeface="Inconsolata" panose="00000509000000000000" pitchFamily="49" charset="0"/>
                <a:ea typeface="Inconsolata" panose="00000509000000000000" pitchFamily="49" charset="0"/>
              </a:rPr>
              <a:t> </a:t>
            </a:r>
            <a:r>
              <a:rPr lang="en-US" sz="11500" dirty="0">
                <a:solidFill>
                  <a:srgbClr val="C00000"/>
                </a:solidFill>
                <a:latin typeface="Inconsolata" panose="00000509000000000000" pitchFamily="49" charset="0"/>
                <a:ea typeface="Inconsolata" panose="00000509000000000000" pitchFamily="49" charset="0"/>
              </a:rPr>
              <a:t>r</a:t>
            </a:r>
            <a:r>
              <a:rPr lang="en-US" sz="11500" dirty="0">
                <a:solidFill>
                  <a:srgbClr val="0070C0"/>
                </a:solidFill>
                <a:latin typeface="Inconsolata" panose="00000509000000000000" pitchFamily="49" charset="0"/>
                <a:ea typeface="Inconsolata" panose="00000509000000000000" pitchFamily="49" charset="0"/>
              </a:rPr>
              <a:t>-</a:t>
            </a:r>
            <a:r>
              <a:rPr lang="en-US" sz="11500" dirty="0">
                <a:solidFill>
                  <a:srgbClr val="7030A0"/>
                </a:solidFill>
                <a:latin typeface="Inconsolata" panose="00000509000000000000" pitchFamily="49" charset="0"/>
                <a:ea typeface="Inconsolata" panose="00000509000000000000" pitchFamily="49" charset="0"/>
              </a:rPr>
              <a:t>-</a:t>
            </a:r>
          </a:p>
        </p:txBody>
      </p:sp>
      <p:sp>
        <p:nvSpPr>
          <p:cNvPr id="19" name="TextBox 18">
            <a:extLst>
              <a:ext uri="{FF2B5EF4-FFF2-40B4-BE49-F238E27FC236}">
                <a16:creationId xmlns:a16="http://schemas.microsoft.com/office/drawing/2014/main" id="{BA89B008-1EB1-4DC7-A381-045CA60AF498}"/>
              </a:ext>
            </a:extLst>
          </p:cNvPr>
          <p:cNvSpPr txBox="1"/>
          <p:nvPr/>
        </p:nvSpPr>
        <p:spPr>
          <a:xfrm>
            <a:off x="4160520" y="1382711"/>
            <a:ext cx="4032642" cy="1384995"/>
          </a:xfrm>
          <a:prstGeom prst="rect">
            <a:avLst/>
          </a:prstGeom>
          <a:noFill/>
        </p:spPr>
        <p:txBody>
          <a:bodyPr wrap="none" rtlCol="0">
            <a:spAutoFit/>
          </a:bodyPr>
          <a:lstStyle/>
          <a:p>
            <a:r>
              <a:rPr lang="en-US" sz="2800" dirty="0">
                <a:solidFill>
                  <a:srgbClr val="C00000"/>
                </a:solidFill>
              </a:rPr>
              <a:t>r = read</a:t>
            </a:r>
          </a:p>
          <a:p>
            <a:r>
              <a:rPr lang="en-US" sz="2800" dirty="0">
                <a:solidFill>
                  <a:srgbClr val="0070C0"/>
                </a:solidFill>
              </a:rPr>
              <a:t>w = write</a:t>
            </a:r>
          </a:p>
          <a:p>
            <a:r>
              <a:rPr lang="en-US" sz="2800" dirty="0">
                <a:solidFill>
                  <a:srgbClr val="7030A0"/>
                </a:solidFill>
              </a:rPr>
              <a:t>x = execute (run the file)</a:t>
            </a:r>
          </a:p>
        </p:txBody>
      </p:sp>
      <p:sp>
        <p:nvSpPr>
          <p:cNvPr id="20" name="TextBox 19">
            <a:extLst>
              <a:ext uri="{FF2B5EF4-FFF2-40B4-BE49-F238E27FC236}">
                <a16:creationId xmlns:a16="http://schemas.microsoft.com/office/drawing/2014/main" id="{243B633F-2218-430C-8166-CC39105B3D2E}"/>
              </a:ext>
            </a:extLst>
          </p:cNvPr>
          <p:cNvSpPr txBox="1"/>
          <p:nvPr/>
        </p:nvSpPr>
        <p:spPr>
          <a:xfrm>
            <a:off x="560478" y="2207073"/>
            <a:ext cx="3217612" cy="400110"/>
          </a:xfrm>
          <a:prstGeom prst="rect">
            <a:avLst/>
          </a:prstGeom>
          <a:noFill/>
        </p:spPr>
        <p:txBody>
          <a:bodyPr wrap="none" rtlCol="0">
            <a:spAutoFit/>
          </a:bodyPr>
          <a:lstStyle/>
          <a:p>
            <a:r>
              <a:rPr lang="en-US" sz="2000" dirty="0"/>
              <a:t>d = it is a directory (folder)</a:t>
            </a:r>
          </a:p>
        </p:txBody>
      </p:sp>
      <p:sp>
        <p:nvSpPr>
          <p:cNvPr id="25" name="TextBox 24">
            <a:extLst>
              <a:ext uri="{FF2B5EF4-FFF2-40B4-BE49-F238E27FC236}">
                <a16:creationId xmlns:a16="http://schemas.microsoft.com/office/drawing/2014/main" id="{2674738D-FB98-4424-900F-B1E3A60C13DB}"/>
              </a:ext>
            </a:extLst>
          </p:cNvPr>
          <p:cNvSpPr txBox="1"/>
          <p:nvPr/>
        </p:nvSpPr>
        <p:spPr>
          <a:xfrm>
            <a:off x="3233057" y="3958046"/>
            <a:ext cx="2240280" cy="584775"/>
          </a:xfrm>
          <a:prstGeom prst="rect">
            <a:avLst/>
          </a:prstGeom>
          <a:noFill/>
          <a:ln w="38100">
            <a:solidFill>
              <a:schemeClr val="tx1"/>
            </a:solidFill>
          </a:ln>
        </p:spPr>
        <p:txBody>
          <a:bodyPr wrap="square" rtlCol="0">
            <a:spAutoFit/>
          </a:bodyPr>
          <a:lstStyle/>
          <a:p>
            <a:pPr algn="ctr"/>
            <a:r>
              <a:rPr lang="en-US" sz="3200" dirty="0"/>
              <a:t>User (Me)</a:t>
            </a:r>
          </a:p>
        </p:txBody>
      </p:sp>
      <p:sp>
        <p:nvSpPr>
          <p:cNvPr id="26" name="TextBox 25">
            <a:extLst>
              <a:ext uri="{FF2B5EF4-FFF2-40B4-BE49-F238E27FC236}">
                <a16:creationId xmlns:a16="http://schemas.microsoft.com/office/drawing/2014/main" id="{33C0732B-38C8-4158-8F89-098DCABA861F}"/>
              </a:ext>
            </a:extLst>
          </p:cNvPr>
          <p:cNvSpPr txBox="1"/>
          <p:nvPr/>
        </p:nvSpPr>
        <p:spPr>
          <a:xfrm>
            <a:off x="5605718" y="3958046"/>
            <a:ext cx="2240280" cy="584775"/>
          </a:xfrm>
          <a:prstGeom prst="rect">
            <a:avLst/>
          </a:prstGeom>
          <a:noFill/>
          <a:ln w="38100">
            <a:solidFill>
              <a:schemeClr val="tx1"/>
            </a:solidFill>
          </a:ln>
        </p:spPr>
        <p:txBody>
          <a:bodyPr wrap="square" rtlCol="0">
            <a:spAutoFit/>
          </a:bodyPr>
          <a:lstStyle/>
          <a:p>
            <a:pPr algn="ctr"/>
            <a:r>
              <a:rPr lang="en-US" sz="3200" dirty="0"/>
              <a:t>Group</a:t>
            </a:r>
          </a:p>
        </p:txBody>
      </p:sp>
      <p:sp>
        <p:nvSpPr>
          <p:cNvPr id="27" name="TextBox 26">
            <a:extLst>
              <a:ext uri="{FF2B5EF4-FFF2-40B4-BE49-F238E27FC236}">
                <a16:creationId xmlns:a16="http://schemas.microsoft.com/office/drawing/2014/main" id="{3230D3CA-3BA4-4337-B1CD-F2E5B08D5BE5}"/>
              </a:ext>
            </a:extLst>
          </p:cNvPr>
          <p:cNvSpPr txBox="1"/>
          <p:nvPr/>
        </p:nvSpPr>
        <p:spPr>
          <a:xfrm>
            <a:off x="7937863" y="3958046"/>
            <a:ext cx="2240280" cy="584775"/>
          </a:xfrm>
          <a:prstGeom prst="rect">
            <a:avLst/>
          </a:prstGeom>
          <a:noFill/>
          <a:ln w="38100">
            <a:solidFill>
              <a:schemeClr val="tx1"/>
            </a:solidFill>
          </a:ln>
        </p:spPr>
        <p:txBody>
          <a:bodyPr wrap="square" rtlCol="0">
            <a:spAutoFit/>
          </a:bodyPr>
          <a:lstStyle/>
          <a:p>
            <a:pPr algn="ctr"/>
            <a:r>
              <a:rPr lang="en-US" sz="3200" dirty="0"/>
              <a:t>Others</a:t>
            </a:r>
          </a:p>
        </p:txBody>
      </p:sp>
      <p:sp>
        <p:nvSpPr>
          <p:cNvPr id="28" name="TextBox 27">
            <a:extLst>
              <a:ext uri="{FF2B5EF4-FFF2-40B4-BE49-F238E27FC236}">
                <a16:creationId xmlns:a16="http://schemas.microsoft.com/office/drawing/2014/main" id="{9A69C1A7-C449-4C51-A823-53916B838AE3}"/>
              </a:ext>
            </a:extLst>
          </p:cNvPr>
          <p:cNvSpPr txBox="1"/>
          <p:nvPr/>
        </p:nvSpPr>
        <p:spPr>
          <a:xfrm>
            <a:off x="2130393" y="4881926"/>
            <a:ext cx="3175485" cy="369332"/>
          </a:xfrm>
          <a:prstGeom prst="rect">
            <a:avLst/>
          </a:prstGeom>
          <a:noFill/>
        </p:spPr>
        <p:txBody>
          <a:bodyPr wrap="none" rtlCol="0">
            <a:spAutoFit/>
          </a:bodyPr>
          <a:lstStyle/>
          <a:p>
            <a:r>
              <a:rPr lang="en-US" dirty="0"/>
              <a:t>It is encoded by binary digits.</a:t>
            </a:r>
          </a:p>
        </p:txBody>
      </p:sp>
      <p:sp>
        <p:nvSpPr>
          <p:cNvPr id="29" name="TextBox 28">
            <a:extLst>
              <a:ext uri="{FF2B5EF4-FFF2-40B4-BE49-F238E27FC236}">
                <a16:creationId xmlns:a16="http://schemas.microsoft.com/office/drawing/2014/main" id="{FB7DBD79-99C3-40AA-88B1-089C5A6E267C}"/>
              </a:ext>
            </a:extLst>
          </p:cNvPr>
          <p:cNvSpPr txBox="1"/>
          <p:nvPr/>
        </p:nvSpPr>
        <p:spPr>
          <a:xfrm>
            <a:off x="8340588" y="1552667"/>
            <a:ext cx="3233065" cy="707886"/>
          </a:xfrm>
          <a:prstGeom prst="rect">
            <a:avLst/>
          </a:prstGeom>
          <a:noFill/>
        </p:spPr>
        <p:txBody>
          <a:bodyPr wrap="none" rtlCol="0">
            <a:spAutoFit/>
          </a:bodyPr>
          <a:lstStyle/>
          <a:p>
            <a:r>
              <a:rPr lang="en-US" sz="2000" dirty="0"/>
              <a:t>Letter means permission</a:t>
            </a:r>
          </a:p>
          <a:p>
            <a:r>
              <a:rPr lang="en-US" sz="2000" dirty="0"/>
              <a:t>Dash means no permission</a:t>
            </a:r>
          </a:p>
        </p:txBody>
      </p:sp>
      <p:sp>
        <p:nvSpPr>
          <p:cNvPr id="30" name="TextBox 29">
            <a:extLst>
              <a:ext uri="{FF2B5EF4-FFF2-40B4-BE49-F238E27FC236}">
                <a16:creationId xmlns:a16="http://schemas.microsoft.com/office/drawing/2014/main" id="{EB5270DE-F1B9-4966-9C3D-9C1DA8979638}"/>
              </a:ext>
            </a:extLst>
          </p:cNvPr>
          <p:cNvSpPr txBox="1"/>
          <p:nvPr/>
        </p:nvSpPr>
        <p:spPr>
          <a:xfrm>
            <a:off x="5940226" y="5251258"/>
            <a:ext cx="1571264" cy="923330"/>
          </a:xfrm>
          <a:prstGeom prst="rect">
            <a:avLst/>
          </a:prstGeom>
          <a:noFill/>
        </p:spPr>
        <p:txBody>
          <a:bodyPr wrap="none" rtlCol="0">
            <a:spAutoFit/>
          </a:bodyPr>
          <a:lstStyle/>
          <a:p>
            <a:pPr algn="ctr"/>
            <a:r>
              <a:rPr lang="en-US" sz="5400" dirty="0">
                <a:latin typeface="Inconsolata" panose="00000509000000000000" pitchFamily="49" charset="0"/>
                <a:ea typeface="Inconsolata" panose="00000509000000000000" pitchFamily="49" charset="0"/>
              </a:rPr>
              <a:t>7 6 4</a:t>
            </a:r>
          </a:p>
        </p:txBody>
      </p:sp>
      <p:cxnSp>
        <p:nvCxnSpPr>
          <p:cNvPr id="32" name="Straight Arrow Connector 31">
            <a:extLst>
              <a:ext uri="{FF2B5EF4-FFF2-40B4-BE49-F238E27FC236}">
                <a16:creationId xmlns:a16="http://schemas.microsoft.com/office/drawing/2014/main" id="{18FFB128-C73C-4C5B-B8A3-EF6D34A02A5F}"/>
              </a:ext>
            </a:extLst>
          </p:cNvPr>
          <p:cNvCxnSpPr>
            <a:stCxn id="27" idx="2"/>
          </p:cNvCxnSpPr>
          <p:nvPr/>
        </p:nvCxnSpPr>
        <p:spPr>
          <a:xfrm flipH="1">
            <a:off x="7360921" y="4542821"/>
            <a:ext cx="1697082" cy="8260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4D6346D-8515-4B84-AD26-46966383D4DB}"/>
              </a:ext>
            </a:extLst>
          </p:cNvPr>
          <p:cNvCxnSpPr>
            <a:stCxn id="26" idx="2"/>
          </p:cNvCxnSpPr>
          <p:nvPr/>
        </p:nvCxnSpPr>
        <p:spPr>
          <a:xfrm>
            <a:off x="6725858" y="4542821"/>
            <a:ext cx="0" cy="8260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63FF0B8-66E7-4B25-81CF-48E198B43FC0}"/>
              </a:ext>
            </a:extLst>
          </p:cNvPr>
          <p:cNvCxnSpPr>
            <a:stCxn id="25" idx="2"/>
          </p:cNvCxnSpPr>
          <p:nvPr/>
        </p:nvCxnSpPr>
        <p:spPr>
          <a:xfrm>
            <a:off x="4353197" y="4542821"/>
            <a:ext cx="1742803" cy="8260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5103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5CBF0-7492-4AE3-9924-490CF5971F04}"/>
              </a:ext>
            </a:extLst>
          </p:cNvPr>
          <p:cNvSpPr>
            <a:spLocks noGrp="1"/>
          </p:cNvSpPr>
          <p:nvPr>
            <p:ph type="title"/>
          </p:nvPr>
        </p:nvSpPr>
        <p:spPr/>
        <p:txBody>
          <a:bodyPr/>
          <a:lstStyle/>
          <a:p>
            <a:r>
              <a:rPr lang="en-US" dirty="0"/>
              <a:t>File Permissions (</a:t>
            </a:r>
            <a:r>
              <a:rPr lang="en-US" dirty="0" err="1"/>
              <a:t>linux</a:t>
            </a:r>
            <a:r>
              <a:rPr lang="en-US" dirty="0"/>
              <a:t>)</a:t>
            </a:r>
          </a:p>
        </p:txBody>
      </p:sp>
      <p:sp>
        <p:nvSpPr>
          <p:cNvPr id="4" name="Slide Number Placeholder 3">
            <a:extLst>
              <a:ext uri="{FF2B5EF4-FFF2-40B4-BE49-F238E27FC236}">
                <a16:creationId xmlns:a16="http://schemas.microsoft.com/office/drawing/2014/main" id="{EF910707-6587-4301-B12D-4C0267FEAD80}"/>
              </a:ext>
            </a:extLst>
          </p:cNvPr>
          <p:cNvSpPr>
            <a:spLocks noGrp="1"/>
          </p:cNvSpPr>
          <p:nvPr>
            <p:ph type="sldNum" sz="quarter" idx="12"/>
          </p:nvPr>
        </p:nvSpPr>
        <p:spPr/>
        <p:txBody>
          <a:bodyPr/>
          <a:lstStyle/>
          <a:p>
            <a:fld id="{ED995A56-DF0F-4415-9081-226665B86A19}" type="slidenum">
              <a:rPr lang="en-US" smtClean="0"/>
              <a:t>12</a:t>
            </a:fld>
            <a:endParaRPr lang="en-US"/>
          </a:p>
        </p:txBody>
      </p:sp>
      <p:sp>
        <p:nvSpPr>
          <p:cNvPr id="11" name="TextBox 10">
            <a:extLst>
              <a:ext uri="{FF2B5EF4-FFF2-40B4-BE49-F238E27FC236}">
                <a16:creationId xmlns:a16="http://schemas.microsoft.com/office/drawing/2014/main" id="{38213CFC-1B2F-4154-95DE-1B8DA216F807}"/>
              </a:ext>
            </a:extLst>
          </p:cNvPr>
          <p:cNvSpPr txBox="1"/>
          <p:nvPr/>
        </p:nvSpPr>
        <p:spPr>
          <a:xfrm>
            <a:off x="1933302" y="1958476"/>
            <a:ext cx="8325395" cy="3477875"/>
          </a:xfrm>
          <a:prstGeom prst="rect">
            <a:avLst/>
          </a:prstGeom>
          <a:solidFill>
            <a:schemeClr val="tx1">
              <a:lumMod val="95000"/>
              <a:lumOff val="5000"/>
            </a:schemeClr>
          </a:solidFill>
        </p:spPr>
        <p:txBody>
          <a:bodyPr wrap="square">
            <a:spAutoFit/>
          </a:bodyPr>
          <a:lstStyle/>
          <a:p>
            <a:r>
              <a:rPr lang="en-US" sz="2000" dirty="0" err="1">
                <a:solidFill>
                  <a:schemeClr val="accent6"/>
                </a:solidFill>
                <a:latin typeface="Inconsolata" panose="00000509000000000000" pitchFamily="49" charset="0"/>
                <a:ea typeface="Inconsolata" panose="00000509000000000000" pitchFamily="49" charset="0"/>
              </a:rPr>
              <a:t>neko@vernonia</a:t>
            </a:r>
            <a:r>
              <a:rPr lang="en-US" sz="2000" dirty="0">
                <a:solidFill>
                  <a:schemeClr val="bg1"/>
                </a:solidFill>
                <a:latin typeface="Inconsolata" panose="00000509000000000000" pitchFamily="49" charset="0"/>
                <a:ea typeface="Inconsolata" panose="00000509000000000000" pitchFamily="49" charset="0"/>
              </a:rPr>
              <a:t>:</a:t>
            </a:r>
            <a:r>
              <a:rPr lang="en-US" sz="2000" dirty="0">
                <a:solidFill>
                  <a:srgbClr val="00B0F0"/>
                </a:solidFill>
                <a:latin typeface="Inconsolata" panose="00000509000000000000" pitchFamily="49" charset="0"/>
                <a:ea typeface="Inconsolata" panose="00000509000000000000" pitchFamily="49" charset="0"/>
              </a:rPr>
              <a:t>/</a:t>
            </a:r>
            <a:r>
              <a:rPr lang="en-US" sz="2000" dirty="0" err="1">
                <a:solidFill>
                  <a:srgbClr val="00B0F0"/>
                </a:solidFill>
                <a:latin typeface="Inconsolata" panose="00000509000000000000" pitchFamily="49" charset="0"/>
                <a:ea typeface="Inconsolata" panose="00000509000000000000" pitchFamily="49" charset="0"/>
              </a:rPr>
              <a:t>tmp</a:t>
            </a:r>
            <a:r>
              <a:rPr lang="en-US" sz="2000" dirty="0">
                <a:solidFill>
                  <a:srgbClr val="00B0F0"/>
                </a:solidFill>
                <a:latin typeface="Inconsolata" panose="00000509000000000000" pitchFamily="49" charset="0"/>
                <a:ea typeface="Inconsolata" panose="00000509000000000000" pitchFamily="49" charset="0"/>
              </a:rPr>
              <a:t>/test</a:t>
            </a:r>
            <a:r>
              <a:rPr lang="en-US" sz="2000" dirty="0">
                <a:solidFill>
                  <a:schemeClr val="bg1"/>
                </a:solidFill>
                <a:latin typeface="Inconsolata" panose="00000509000000000000" pitchFamily="49" charset="0"/>
                <a:ea typeface="Inconsolata" panose="00000509000000000000" pitchFamily="49" charset="0"/>
              </a:rPr>
              <a:t>$ ls -l</a:t>
            </a:r>
          </a:p>
          <a:p>
            <a:r>
              <a:rPr lang="en-US" sz="2000" dirty="0">
                <a:solidFill>
                  <a:schemeClr val="bg1"/>
                </a:solidFill>
                <a:latin typeface="Inconsolata" panose="00000509000000000000" pitchFamily="49" charset="0"/>
                <a:ea typeface="Inconsolata" panose="00000509000000000000" pitchFamily="49" charset="0"/>
              </a:rPr>
              <a:t>total 12</a:t>
            </a:r>
          </a:p>
          <a:p>
            <a:r>
              <a:rPr lang="en-US" sz="2000" dirty="0">
                <a:solidFill>
                  <a:schemeClr val="bg1"/>
                </a:solidFill>
                <a:latin typeface="Inconsolata" panose="00000509000000000000" pitchFamily="49" charset="0"/>
                <a:ea typeface="Inconsolata" panose="00000509000000000000" pitchFamily="49" charset="0"/>
              </a:rPr>
              <a:t>-</a:t>
            </a:r>
            <a:r>
              <a:rPr lang="en-US" sz="2000" dirty="0" err="1">
                <a:solidFill>
                  <a:schemeClr val="bg1"/>
                </a:solidFill>
                <a:latin typeface="Inconsolata" panose="00000509000000000000" pitchFamily="49" charset="0"/>
                <a:ea typeface="Inconsolata" panose="00000509000000000000" pitchFamily="49" charset="0"/>
              </a:rPr>
              <a:t>rw</a:t>
            </a:r>
            <a:r>
              <a:rPr lang="en-US" sz="2000" dirty="0">
                <a:solidFill>
                  <a:schemeClr val="bg1"/>
                </a:solidFill>
                <a:latin typeface="Inconsolata" panose="00000509000000000000" pitchFamily="49" charset="0"/>
                <a:ea typeface="Inconsolata" panose="00000509000000000000" pitchFamily="49" charset="0"/>
              </a:rPr>
              <a:t>-r--r-- 1 neko </a:t>
            </a:r>
            <a:r>
              <a:rPr lang="en-US" sz="2000" dirty="0" err="1">
                <a:solidFill>
                  <a:schemeClr val="bg1"/>
                </a:solidFill>
                <a:latin typeface="Inconsolata" panose="00000509000000000000" pitchFamily="49" charset="0"/>
                <a:ea typeface="Inconsolata" panose="00000509000000000000" pitchFamily="49" charset="0"/>
              </a:rPr>
              <a:t>neko</a:t>
            </a:r>
            <a:r>
              <a:rPr lang="en-US" sz="2000" dirty="0">
                <a:solidFill>
                  <a:schemeClr val="bg1"/>
                </a:solidFill>
                <a:latin typeface="Inconsolata" panose="00000509000000000000" pitchFamily="49" charset="0"/>
                <a:ea typeface="Inconsolata" panose="00000509000000000000" pitchFamily="49" charset="0"/>
              </a:rPr>
              <a:t> 2000 Nov 16 01:30 report.txt</a:t>
            </a:r>
          </a:p>
          <a:p>
            <a:r>
              <a:rPr lang="en-US" sz="2000" dirty="0">
                <a:solidFill>
                  <a:schemeClr val="bg1"/>
                </a:solidFill>
                <a:latin typeface="Inconsolata" panose="00000509000000000000" pitchFamily="49" charset="0"/>
                <a:ea typeface="Inconsolata" panose="00000509000000000000" pitchFamily="49" charset="0"/>
              </a:rPr>
              <a:t>-</a:t>
            </a:r>
            <a:r>
              <a:rPr lang="en-US" sz="2000" dirty="0" err="1">
                <a:solidFill>
                  <a:schemeClr val="bg1"/>
                </a:solidFill>
                <a:latin typeface="Inconsolata" panose="00000509000000000000" pitchFamily="49" charset="0"/>
                <a:ea typeface="Inconsolata" panose="00000509000000000000" pitchFamily="49" charset="0"/>
              </a:rPr>
              <a:t>rw</a:t>
            </a:r>
            <a:r>
              <a:rPr lang="en-US" sz="2000" dirty="0">
                <a:solidFill>
                  <a:schemeClr val="bg1"/>
                </a:solidFill>
                <a:latin typeface="Inconsolata" panose="00000509000000000000" pitchFamily="49" charset="0"/>
                <a:ea typeface="Inconsolata" panose="00000509000000000000" pitchFamily="49" charset="0"/>
              </a:rPr>
              <a:t>------- 1 neko </a:t>
            </a:r>
            <a:r>
              <a:rPr lang="en-US" sz="2000" dirty="0" err="1">
                <a:solidFill>
                  <a:schemeClr val="bg1"/>
                </a:solidFill>
                <a:latin typeface="Inconsolata" panose="00000509000000000000" pitchFamily="49" charset="0"/>
                <a:ea typeface="Inconsolata" panose="00000509000000000000" pitchFamily="49" charset="0"/>
              </a:rPr>
              <a:t>neko</a:t>
            </a:r>
            <a:r>
              <a:rPr lang="en-US" sz="2000" dirty="0">
                <a:solidFill>
                  <a:schemeClr val="bg1"/>
                </a:solidFill>
                <a:latin typeface="Inconsolata" panose="00000509000000000000" pitchFamily="49" charset="0"/>
                <a:ea typeface="Inconsolata" panose="00000509000000000000" pitchFamily="49" charset="0"/>
              </a:rPr>
              <a:t> 3000 Nov 16 01:30 secret.txt</a:t>
            </a:r>
          </a:p>
          <a:p>
            <a:r>
              <a:rPr lang="en-US" sz="2000" dirty="0">
                <a:solidFill>
                  <a:schemeClr val="bg1"/>
                </a:solidFill>
                <a:latin typeface="Inconsolata" panose="00000509000000000000" pitchFamily="49" charset="0"/>
                <a:ea typeface="Inconsolata" panose="00000509000000000000" pitchFamily="49" charset="0"/>
              </a:rPr>
              <a:t>-</a:t>
            </a:r>
            <a:r>
              <a:rPr lang="en-US" sz="2000" dirty="0" err="1">
                <a:solidFill>
                  <a:schemeClr val="bg1"/>
                </a:solidFill>
                <a:latin typeface="Inconsolata" panose="00000509000000000000" pitchFamily="49" charset="0"/>
                <a:ea typeface="Inconsolata" panose="00000509000000000000" pitchFamily="49" charset="0"/>
              </a:rPr>
              <a:t>rw-rw-rw</a:t>
            </a:r>
            <a:r>
              <a:rPr lang="en-US" sz="2000" dirty="0">
                <a:solidFill>
                  <a:schemeClr val="bg1"/>
                </a:solidFill>
                <a:latin typeface="Inconsolata" panose="00000509000000000000" pitchFamily="49" charset="0"/>
                <a:ea typeface="Inconsolata" panose="00000509000000000000" pitchFamily="49" charset="0"/>
              </a:rPr>
              <a:t>- 1 neko </a:t>
            </a:r>
            <a:r>
              <a:rPr lang="en-US" sz="2000" dirty="0" err="1">
                <a:solidFill>
                  <a:schemeClr val="bg1"/>
                </a:solidFill>
                <a:latin typeface="Inconsolata" panose="00000509000000000000" pitchFamily="49" charset="0"/>
                <a:ea typeface="Inconsolata" panose="00000509000000000000" pitchFamily="49" charset="0"/>
              </a:rPr>
              <a:t>neko</a:t>
            </a:r>
            <a:r>
              <a:rPr lang="en-US" sz="2000" dirty="0">
                <a:solidFill>
                  <a:schemeClr val="bg1"/>
                </a:solidFill>
                <a:latin typeface="Inconsolata" panose="00000509000000000000" pitchFamily="49" charset="0"/>
                <a:ea typeface="Inconsolata" panose="00000509000000000000" pitchFamily="49" charset="0"/>
              </a:rPr>
              <a:t> 4000 Nov 16 01:31 shared.txt</a:t>
            </a:r>
          </a:p>
          <a:p>
            <a:r>
              <a:rPr lang="en-US" sz="2000" dirty="0">
                <a:solidFill>
                  <a:schemeClr val="bg1"/>
                </a:solidFill>
                <a:latin typeface="Inconsolata" panose="00000509000000000000" pitchFamily="49" charset="0"/>
                <a:ea typeface="Inconsolata" panose="00000509000000000000" pitchFamily="49" charset="0"/>
              </a:rPr>
              <a:t>-</a:t>
            </a:r>
            <a:r>
              <a:rPr lang="en-US" sz="2000" dirty="0" err="1">
                <a:solidFill>
                  <a:schemeClr val="bg1"/>
                </a:solidFill>
                <a:latin typeface="Inconsolata" panose="00000509000000000000" pitchFamily="49" charset="0"/>
                <a:ea typeface="Inconsolata" panose="00000509000000000000" pitchFamily="49" charset="0"/>
              </a:rPr>
              <a:t>rwxr</a:t>
            </a:r>
            <a:r>
              <a:rPr lang="en-US" sz="2000" dirty="0">
                <a:solidFill>
                  <a:schemeClr val="bg1"/>
                </a:solidFill>
                <a:latin typeface="Inconsolata" panose="00000509000000000000" pitchFamily="49" charset="0"/>
                <a:ea typeface="Inconsolata" panose="00000509000000000000" pitchFamily="49" charset="0"/>
              </a:rPr>
              <a:t>-</a:t>
            </a:r>
            <a:r>
              <a:rPr lang="en-US" sz="2000" dirty="0" err="1">
                <a:solidFill>
                  <a:schemeClr val="bg1"/>
                </a:solidFill>
                <a:latin typeface="Inconsolata" panose="00000509000000000000" pitchFamily="49" charset="0"/>
                <a:ea typeface="Inconsolata" panose="00000509000000000000" pitchFamily="49" charset="0"/>
              </a:rPr>
              <a:t>xr</a:t>
            </a:r>
            <a:r>
              <a:rPr lang="en-US" sz="2000" dirty="0">
                <a:solidFill>
                  <a:schemeClr val="bg1"/>
                </a:solidFill>
                <a:latin typeface="Inconsolata" panose="00000509000000000000" pitchFamily="49" charset="0"/>
                <a:ea typeface="Inconsolata" panose="00000509000000000000" pitchFamily="49" charset="0"/>
              </a:rPr>
              <a:t>-x 1 neko </a:t>
            </a:r>
            <a:r>
              <a:rPr lang="en-US" sz="2000" dirty="0" err="1">
                <a:solidFill>
                  <a:schemeClr val="bg1"/>
                </a:solidFill>
                <a:latin typeface="Inconsolata" panose="00000509000000000000" pitchFamily="49" charset="0"/>
                <a:ea typeface="Inconsolata" panose="00000509000000000000" pitchFamily="49" charset="0"/>
              </a:rPr>
              <a:t>neko</a:t>
            </a:r>
            <a:r>
              <a:rPr lang="en-US" sz="2000" dirty="0">
                <a:solidFill>
                  <a:schemeClr val="bg1"/>
                </a:solidFill>
                <a:latin typeface="Inconsolata" panose="00000509000000000000" pitchFamily="49" charset="0"/>
                <a:ea typeface="Inconsolata" panose="00000509000000000000" pitchFamily="49" charset="0"/>
              </a:rPr>
              <a:t>   18 Nov 16 01:32 </a:t>
            </a:r>
            <a:r>
              <a:rPr lang="en-US" sz="2000" dirty="0">
                <a:solidFill>
                  <a:schemeClr val="accent6"/>
                </a:solidFill>
                <a:latin typeface="Inconsolata" panose="00000509000000000000" pitchFamily="49" charset="0"/>
                <a:ea typeface="Inconsolata" panose="00000509000000000000" pitchFamily="49" charset="0"/>
              </a:rPr>
              <a:t>shellscript_1.sh</a:t>
            </a:r>
          </a:p>
          <a:p>
            <a:r>
              <a:rPr lang="en-US" sz="2000" dirty="0">
                <a:solidFill>
                  <a:schemeClr val="bg1"/>
                </a:solidFill>
                <a:latin typeface="Inconsolata" panose="00000509000000000000" pitchFamily="49" charset="0"/>
                <a:ea typeface="Inconsolata" panose="00000509000000000000" pitchFamily="49" charset="0"/>
              </a:rPr>
              <a:t>-</a:t>
            </a:r>
            <a:r>
              <a:rPr lang="en-US" sz="2000" dirty="0" err="1">
                <a:solidFill>
                  <a:schemeClr val="bg1"/>
                </a:solidFill>
                <a:latin typeface="Inconsolata" panose="00000509000000000000" pitchFamily="49" charset="0"/>
                <a:ea typeface="Inconsolata" panose="00000509000000000000" pitchFamily="49" charset="0"/>
              </a:rPr>
              <a:t>rwx</a:t>
            </a:r>
            <a:r>
              <a:rPr lang="en-US" sz="2000" dirty="0">
                <a:solidFill>
                  <a:schemeClr val="bg1"/>
                </a:solidFill>
                <a:latin typeface="Inconsolata" panose="00000509000000000000" pitchFamily="49" charset="0"/>
                <a:ea typeface="Inconsolata" panose="00000509000000000000" pitchFamily="49" charset="0"/>
              </a:rPr>
              <a:t>------ 1 neko </a:t>
            </a:r>
            <a:r>
              <a:rPr lang="en-US" sz="2000" dirty="0" err="1">
                <a:solidFill>
                  <a:schemeClr val="bg1"/>
                </a:solidFill>
                <a:latin typeface="Inconsolata" panose="00000509000000000000" pitchFamily="49" charset="0"/>
                <a:ea typeface="Inconsolata" panose="00000509000000000000" pitchFamily="49" charset="0"/>
              </a:rPr>
              <a:t>neko</a:t>
            </a:r>
            <a:r>
              <a:rPr lang="en-US" sz="2000" dirty="0">
                <a:solidFill>
                  <a:schemeClr val="bg1"/>
                </a:solidFill>
                <a:latin typeface="Inconsolata" panose="00000509000000000000" pitchFamily="49" charset="0"/>
                <a:ea typeface="Inconsolata" panose="00000509000000000000" pitchFamily="49" charset="0"/>
              </a:rPr>
              <a:t>   18 Nov 16 01:32 </a:t>
            </a:r>
            <a:r>
              <a:rPr lang="en-US" sz="2000" dirty="0">
                <a:solidFill>
                  <a:schemeClr val="accent6"/>
                </a:solidFill>
                <a:latin typeface="Inconsolata" panose="00000509000000000000" pitchFamily="49" charset="0"/>
                <a:ea typeface="Inconsolata" panose="00000509000000000000" pitchFamily="49" charset="0"/>
              </a:rPr>
              <a:t>shellscript_2.sh</a:t>
            </a:r>
          </a:p>
          <a:p>
            <a:r>
              <a:rPr lang="en-US" sz="2000" dirty="0" err="1">
                <a:solidFill>
                  <a:schemeClr val="accent6"/>
                </a:solidFill>
                <a:latin typeface="Inconsolata" panose="00000509000000000000" pitchFamily="49" charset="0"/>
                <a:ea typeface="Inconsolata" panose="00000509000000000000" pitchFamily="49" charset="0"/>
              </a:rPr>
              <a:t>neko@vernonia</a:t>
            </a:r>
            <a:r>
              <a:rPr lang="en-US" sz="2000" dirty="0">
                <a:solidFill>
                  <a:schemeClr val="bg1"/>
                </a:solidFill>
                <a:latin typeface="Inconsolata" panose="00000509000000000000" pitchFamily="49" charset="0"/>
                <a:ea typeface="Inconsolata" panose="00000509000000000000" pitchFamily="49" charset="0"/>
              </a:rPr>
              <a:t>:</a:t>
            </a:r>
            <a:r>
              <a:rPr lang="en-US" sz="2000" dirty="0">
                <a:solidFill>
                  <a:srgbClr val="00B0F0"/>
                </a:solidFill>
                <a:latin typeface="Inconsolata" panose="00000509000000000000" pitchFamily="49" charset="0"/>
                <a:ea typeface="Inconsolata" panose="00000509000000000000" pitchFamily="49" charset="0"/>
              </a:rPr>
              <a:t>/</a:t>
            </a:r>
            <a:r>
              <a:rPr lang="en-US" sz="2000" dirty="0" err="1">
                <a:solidFill>
                  <a:srgbClr val="00B0F0"/>
                </a:solidFill>
                <a:latin typeface="Inconsolata" panose="00000509000000000000" pitchFamily="49" charset="0"/>
                <a:ea typeface="Inconsolata" panose="00000509000000000000" pitchFamily="49" charset="0"/>
              </a:rPr>
              <a:t>tmp</a:t>
            </a:r>
            <a:r>
              <a:rPr lang="en-US" sz="2000" dirty="0">
                <a:solidFill>
                  <a:srgbClr val="00B0F0"/>
                </a:solidFill>
                <a:latin typeface="Inconsolata" panose="00000509000000000000" pitchFamily="49" charset="0"/>
                <a:ea typeface="Inconsolata" panose="00000509000000000000" pitchFamily="49" charset="0"/>
              </a:rPr>
              <a:t>/test</a:t>
            </a:r>
            <a:r>
              <a:rPr lang="en-US" sz="2000" dirty="0">
                <a:solidFill>
                  <a:schemeClr val="bg1"/>
                </a:solidFill>
                <a:latin typeface="Inconsolata" panose="00000509000000000000" pitchFamily="49" charset="0"/>
                <a:ea typeface="Inconsolata" panose="00000509000000000000" pitchFamily="49" charset="0"/>
              </a:rPr>
              <a:t>$ </a:t>
            </a:r>
            <a:r>
              <a:rPr lang="en-US" sz="2000" dirty="0" err="1">
                <a:solidFill>
                  <a:schemeClr val="bg1"/>
                </a:solidFill>
                <a:latin typeface="Inconsolata" panose="00000509000000000000" pitchFamily="49" charset="0"/>
                <a:ea typeface="Inconsolata" panose="00000509000000000000" pitchFamily="49" charset="0"/>
              </a:rPr>
              <a:t>chmod</a:t>
            </a:r>
            <a:r>
              <a:rPr lang="en-US" sz="2000" dirty="0">
                <a:solidFill>
                  <a:schemeClr val="bg1"/>
                </a:solidFill>
                <a:latin typeface="Inconsolata" panose="00000509000000000000" pitchFamily="49" charset="0"/>
                <a:ea typeface="Inconsolata" panose="00000509000000000000" pitchFamily="49" charset="0"/>
              </a:rPr>
              <a:t> 644 secret.txt &amp;&amp; mv secret.txt declassified.txt</a:t>
            </a:r>
          </a:p>
          <a:p>
            <a:r>
              <a:rPr lang="en-US" sz="2000" dirty="0" err="1">
                <a:solidFill>
                  <a:schemeClr val="accent6"/>
                </a:solidFill>
                <a:latin typeface="Inconsolata" panose="00000509000000000000" pitchFamily="49" charset="0"/>
                <a:ea typeface="Inconsolata" panose="00000509000000000000" pitchFamily="49" charset="0"/>
              </a:rPr>
              <a:t>neko@vernonia</a:t>
            </a:r>
            <a:r>
              <a:rPr lang="en-US" sz="2000" dirty="0">
                <a:solidFill>
                  <a:schemeClr val="bg1"/>
                </a:solidFill>
                <a:latin typeface="Inconsolata" panose="00000509000000000000" pitchFamily="49" charset="0"/>
                <a:ea typeface="Inconsolata" panose="00000509000000000000" pitchFamily="49" charset="0"/>
              </a:rPr>
              <a:t>:</a:t>
            </a:r>
            <a:r>
              <a:rPr lang="en-US" sz="2000" dirty="0">
                <a:solidFill>
                  <a:srgbClr val="00B0F0"/>
                </a:solidFill>
                <a:latin typeface="Inconsolata" panose="00000509000000000000" pitchFamily="49" charset="0"/>
                <a:ea typeface="Inconsolata" panose="00000509000000000000" pitchFamily="49" charset="0"/>
              </a:rPr>
              <a:t>/</a:t>
            </a:r>
            <a:r>
              <a:rPr lang="en-US" sz="2000" dirty="0" err="1">
                <a:solidFill>
                  <a:srgbClr val="00B0F0"/>
                </a:solidFill>
                <a:latin typeface="Inconsolata" panose="00000509000000000000" pitchFamily="49" charset="0"/>
                <a:ea typeface="Inconsolata" panose="00000509000000000000" pitchFamily="49" charset="0"/>
              </a:rPr>
              <a:t>tmp</a:t>
            </a:r>
            <a:r>
              <a:rPr lang="en-US" sz="2000" dirty="0">
                <a:solidFill>
                  <a:srgbClr val="00B0F0"/>
                </a:solidFill>
                <a:latin typeface="Inconsolata" panose="00000509000000000000" pitchFamily="49" charset="0"/>
                <a:ea typeface="Inconsolata" panose="00000509000000000000" pitchFamily="49" charset="0"/>
              </a:rPr>
              <a:t>/test</a:t>
            </a:r>
            <a:r>
              <a:rPr lang="en-US" sz="2000" dirty="0">
                <a:solidFill>
                  <a:schemeClr val="bg1"/>
                </a:solidFill>
                <a:latin typeface="Inconsolata" panose="00000509000000000000" pitchFamily="49" charset="0"/>
                <a:ea typeface="Inconsolata" panose="00000509000000000000" pitchFamily="49" charset="0"/>
              </a:rPr>
              <a:t>$ ls -l declassified.txt</a:t>
            </a:r>
          </a:p>
          <a:p>
            <a:r>
              <a:rPr lang="en-US" sz="2000" dirty="0">
                <a:solidFill>
                  <a:schemeClr val="bg1"/>
                </a:solidFill>
                <a:latin typeface="Inconsolata" panose="00000509000000000000" pitchFamily="49" charset="0"/>
                <a:ea typeface="Inconsolata" panose="00000509000000000000" pitchFamily="49" charset="0"/>
              </a:rPr>
              <a:t>-</a:t>
            </a:r>
            <a:r>
              <a:rPr lang="en-US" sz="2000" dirty="0" err="1">
                <a:solidFill>
                  <a:schemeClr val="bg1"/>
                </a:solidFill>
                <a:latin typeface="Inconsolata" panose="00000509000000000000" pitchFamily="49" charset="0"/>
                <a:ea typeface="Inconsolata" panose="00000509000000000000" pitchFamily="49" charset="0"/>
              </a:rPr>
              <a:t>rw</a:t>
            </a:r>
            <a:r>
              <a:rPr lang="en-US" sz="2000" dirty="0">
                <a:solidFill>
                  <a:schemeClr val="bg1"/>
                </a:solidFill>
                <a:latin typeface="Inconsolata" panose="00000509000000000000" pitchFamily="49" charset="0"/>
                <a:ea typeface="Inconsolata" panose="00000509000000000000" pitchFamily="49" charset="0"/>
              </a:rPr>
              <a:t>-r--r-- 1 neko </a:t>
            </a:r>
            <a:r>
              <a:rPr lang="en-US" sz="2000" dirty="0" err="1">
                <a:solidFill>
                  <a:schemeClr val="bg1"/>
                </a:solidFill>
                <a:latin typeface="Inconsolata" panose="00000509000000000000" pitchFamily="49" charset="0"/>
                <a:ea typeface="Inconsolata" panose="00000509000000000000" pitchFamily="49" charset="0"/>
              </a:rPr>
              <a:t>neko</a:t>
            </a:r>
            <a:r>
              <a:rPr lang="en-US" sz="2000" dirty="0">
                <a:solidFill>
                  <a:schemeClr val="bg1"/>
                </a:solidFill>
                <a:latin typeface="Inconsolata" panose="00000509000000000000" pitchFamily="49" charset="0"/>
                <a:ea typeface="Inconsolata" panose="00000509000000000000" pitchFamily="49" charset="0"/>
              </a:rPr>
              <a:t> 3000 Nov 16 01:30 declassified.txt</a:t>
            </a:r>
          </a:p>
          <a:p>
            <a:r>
              <a:rPr lang="en-US" sz="2000" dirty="0" err="1">
                <a:solidFill>
                  <a:schemeClr val="accent6"/>
                </a:solidFill>
                <a:latin typeface="Inconsolata" panose="00000509000000000000" pitchFamily="49" charset="0"/>
                <a:ea typeface="Inconsolata" panose="00000509000000000000" pitchFamily="49" charset="0"/>
              </a:rPr>
              <a:t>neko@vernonia</a:t>
            </a:r>
            <a:r>
              <a:rPr lang="en-US" sz="2000" dirty="0">
                <a:solidFill>
                  <a:schemeClr val="bg1"/>
                </a:solidFill>
                <a:latin typeface="Inconsolata" panose="00000509000000000000" pitchFamily="49" charset="0"/>
                <a:ea typeface="Inconsolata" panose="00000509000000000000" pitchFamily="49" charset="0"/>
              </a:rPr>
              <a:t>:</a:t>
            </a:r>
            <a:r>
              <a:rPr lang="en-US" sz="2000" dirty="0">
                <a:solidFill>
                  <a:srgbClr val="00B0F0"/>
                </a:solidFill>
                <a:latin typeface="Inconsolata" panose="00000509000000000000" pitchFamily="49" charset="0"/>
                <a:ea typeface="Inconsolata" panose="00000509000000000000" pitchFamily="49" charset="0"/>
              </a:rPr>
              <a:t>/</a:t>
            </a:r>
            <a:r>
              <a:rPr lang="en-US" sz="2000" dirty="0" err="1">
                <a:solidFill>
                  <a:srgbClr val="00B0F0"/>
                </a:solidFill>
                <a:latin typeface="Inconsolata" panose="00000509000000000000" pitchFamily="49" charset="0"/>
                <a:ea typeface="Inconsolata" panose="00000509000000000000" pitchFamily="49" charset="0"/>
              </a:rPr>
              <a:t>tmp</a:t>
            </a:r>
            <a:r>
              <a:rPr lang="en-US" sz="2000" dirty="0">
                <a:solidFill>
                  <a:srgbClr val="00B0F0"/>
                </a:solidFill>
                <a:latin typeface="Inconsolata" panose="00000509000000000000" pitchFamily="49" charset="0"/>
                <a:ea typeface="Inconsolata" panose="00000509000000000000" pitchFamily="49" charset="0"/>
              </a:rPr>
              <a:t>/test</a:t>
            </a:r>
            <a:r>
              <a:rPr lang="en-US" sz="2000" dirty="0">
                <a:solidFill>
                  <a:schemeClr val="bg1"/>
                </a:solidFill>
                <a:latin typeface="Inconsolata" panose="00000509000000000000" pitchFamily="49" charset="0"/>
                <a:ea typeface="Inconsolata" panose="00000509000000000000" pitchFamily="49" charset="0"/>
              </a:rPr>
              <a:t>$</a:t>
            </a:r>
          </a:p>
        </p:txBody>
      </p:sp>
      <p:cxnSp>
        <p:nvCxnSpPr>
          <p:cNvPr id="13" name="Straight Arrow Connector 12">
            <a:extLst>
              <a:ext uri="{FF2B5EF4-FFF2-40B4-BE49-F238E27FC236}">
                <a16:creationId xmlns:a16="http://schemas.microsoft.com/office/drawing/2014/main" id="{F54447DF-633F-4629-9102-C347A48CF8EF}"/>
              </a:ext>
            </a:extLst>
          </p:cNvPr>
          <p:cNvCxnSpPr>
            <a:cxnSpLocks/>
          </p:cNvCxnSpPr>
          <p:nvPr/>
        </p:nvCxnSpPr>
        <p:spPr>
          <a:xfrm flipH="1">
            <a:off x="7896498" y="1712484"/>
            <a:ext cx="2246811" cy="192552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CECE7A2-86F0-4710-930D-28E0B485B1D8}"/>
              </a:ext>
            </a:extLst>
          </p:cNvPr>
          <p:cNvSpPr txBox="1"/>
          <p:nvPr/>
        </p:nvSpPr>
        <p:spPr>
          <a:xfrm>
            <a:off x="8610600" y="1256994"/>
            <a:ext cx="3284682" cy="369332"/>
          </a:xfrm>
          <a:prstGeom prst="rect">
            <a:avLst/>
          </a:prstGeom>
          <a:noFill/>
        </p:spPr>
        <p:txBody>
          <a:bodyPr wrap="none" rtlCol="0">
            <a:spAutoFit/>
          </a:bodyPr>
          <a:lstStyle/>
          <a:p>
            <a:r>
              <a:rPr lang="en-US" dirty="0"/>
              <a:t>Files in green can be executed.</a:t>
            </a:r>
          </a:p>
        </p:txBody>
      </p:sp>
      <p:cxnSp>
        <p:nvCxnSpPr>
          <p:cNvPr id="7" name="Straight Arrow Connector 6">
            <a:extLst>
              <a:ext uri="{FF2B5EF4-FFF2-40B4-BE49-F238E27FC236}">
                <a16:creationId xmlns:a16="http://schemas.microsoft.com/office/drawing/2014/main" id="{4F41EC18-1224-48BE-829D-1CAD74F19804}"/>
              </a:ext>
            </a:extLst>
          </p:cNvPr>
          <p:cNvCxnSpPr>
            <a:cxnSpLocks/>
          </p:cNvCxnSpPr>
          <p:nvPr/>
        </p:nvCxnSpPr>
        <p:spPr>
          <a:xfrm flipH="1" flipV="1">
            <a:off x="5512526" y="4389120"/>
            <a:ext cx="685800" cy="129322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530D534-6316-4E40-8672-45407780557F}"/>
              </a:ext>
            </a:extLst>
          </p:cNvPr>
          <p:cNvSpPr txBox="1"/>
          <p:nvPr/>
        </p:nvSpPr>
        <p:spPr>
          <a:xfrm>
            <a:off x="5963194" y="5799909"/>
            <a:ext cx="5855064" cy="646331"/>
          </a:xfrm>
          <a:prstGeom prst="rect">
            <a:avLst/>
          </a:prstGeom>
          <a:noFill/>
        </p:spPr>
        <p:txBody>
          <a:bodyPr wrap="none" rtlCol="0">
            <a:spAutoFit/>
          </a:bodyPr>
          <a:lstStyle/>
          <a:p>
            <a:r>
              <a:rPr lang="en-US" dirty="0"/>
              <a:t>Change file permissions to 644 or “</a:t>
            </a:r>
            <a:r>
              <a:rPr lang="en-US" dirty="0" err="1"/>
              <a:t>rw</a:t>
            </a:r>
            <a:r>
              <a:rPr lang="en-US" dirty="0"/>
              <a:t>-r--r--”</a:t>
            </a:r>
          </a:p>
          <a:p>
            <a:r>
              <a:rPr lang="en-US" dirty="0"/>
              <a:t>(Owner can read/write, group can read, others can read)</a:t>
            </a:r>
          </a:p>
        </p:txBody>
      </p:sp>
      <p:cxnSp>
        <p:nvCxnSpPr>
          <p:cNvPr id="12" name="Straight Arrow Connector 11">
            <a:extLst>
              <a:ext uri="{FF2B5EF4-FFF2-40B4-BE49-F238E27FC236}">
                <a16:creationId xmlns:a16="http://schemas.microsoft.com/office/drawing/2014/main" id="{D409D57B-E7AD-4638-9AE4-7FFC65876B04}"/>
              </a:ext>
            </a:extLst>
          </p:cNvPr>
          <p:cNvCxnSpPr>
            <a:cxnSpLocks/>
          </p:cNvCxnSpPr>
          <p:nvPr/>
        </p:nvCxnSpPr>
        <p:spPr>
          <a:xfrm flipH="1" flipV="1">
            <a:off x="3135086" y="5003074"/>
            <a:ext cx="3063240" cy="67926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3243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1A8FF-2E4F-4E9B-BAF4-D71A78F84074}"/>
              </a:ext>
            </a:extLst>
          </p:cNvPr>
          <p:cNvSpPr>
            <a:spLocks noGrp="1"/>
          </p:cNvSpPr>
          <p:nvPr>
            <p:ph type="title"/>
          </p:nvPr>
        </p:nvSpPr>
        <p:spPr/>
        <p:txBody>
          <a:bodyPr/>
          <a:lstStyle/>
          <a:p>
            <a:r>
              <a:rPr lang="en-US" dirty="0"/>
              <a:t>2. Least Privilege</a:t>
            </a:r>
          </a:p>
        </p:txBody>
      </p:sp>
      <p:sp>
        <p:nvSpPr>
          <p:cNvPr id="3" name="Content Placeholder 2">
            <a:extLst>
              <a:ext uri="{FF2B5EF4-FFF2-40B4-BE49-F238E27FC236}">
                <a16:creationId xmlns:a16="http://schemas.microsoft.com/office/drawing/2014/main" id="{1D3563A2-3144-4CEA-B1A9-7A9888BD5B4F}"/>
              </a:ext>
            </a:extLst>
          </p:cNvPr>
          <p:cNvSpPr>
            <a:spLocks noGrp="1"/>
          </p:cNvSpPr>
          <p:nvPr>
            <p:ph idx="1"/>
          </p:nvPr>
        </p:nvSpPr>
        <p:spPr>
          <a:xfrm>
            <a:off x="838200" y="1772005"/>
            <a:ext cx="6096473" cy="4351338"/>
          </a:xfrm>
        </p:spPr>
        <p:txBody>
          <a:bodyPr/>
          <a:lstStyle/>
          <a:p>
            <a:r>
              <a:rPr lang="en-US" dirty="0"/>
              <a:t>In addition to classification, organizations also require that you have a “need to know” to access specific information.</a:t>
            </a:r>
          </a:p>
          <a:p>
            <a:r>
              <a:rPr lang="en-US" dirty="0"/>
              <a:t>For example, even if you have clearance, you cannot access information irrelevant to your work.</a:t>
            </a:r>
          </a:p>
        </p:txBody>
      </p:sp>
      <p:sp>
        <p:nvSpPr>
          <p:cNvPr id="10" name="Slide Number Placeholder 9">
            <a:extLst>
              <a:ext uri="{FF2B5EF4-FFF2-40B4-BE49-F238E27FC236}">
                <a16:creationId xmlns:a16="http://schemas.microsoft.com/office/drawing/2014/main" id="{8CCD560D-49FA-48A5-B7E5-2A086BD194F5}"/>
              </a:ext>
            </a:extLst>
          </p:cNvPr>
          <p:cNvSpPr>
            <a:spLocks noGrp="1"/>
          </p:cNvSpPr>
          <p:nvPr>
            <p:ph type="sldNum" sz="quarter" idx="12"/>
          </p:nvPr>
        </p:nvSpPr>
        <p:spPr/>
        <p:txBody>
          <a:bodyPr/>
          <a:lstStyle/>
          <a:p>
            <a:fld id="{ED995A56-DF0F-4415-9081-226665B86A19}" type="slidenum">
              <a:rPr lang="en-US" smtClean="0"/>
              <a:t>13</a:t>
            </a:fld>
            <a:endParaRPr lang="en-US"/>
          </a:p>
        </p:txBody>
      </p:sp>
      <p:pic>
        <p:nvPicPr>
          <p:cNvPr id="12" name="Picture 11" descr="Icon&#10;&#10;Description automatically generated">
            <a:extLst>
              <a:ext uri="{FF2B5EF4-FFF2-40B4-BE49-F238E27FC236}">
                <a16:creationId xmlns:a16="http://schemas.microsoft.com/office/drawing/2014/main" id="{A355346A-8355-47D7-9A23-E1F207EE1C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0544" y="2139677"/>
            <a:ext cx="978673" cy="1046524"/>
          </a:xfrm>
          <a:prstGeom prst="rect">
            <a:avLst/>
          </a:prstGeom>
        </p:spPr>
      </p:pic>
      <p:pic>
        <p:nvPicPr>
          <p:cNvPr id="13" name="Picture 12" descr="Icon&#10;&#10;Description automatically generated">
            <a:extLst>
              <a:ext uri="{FF2B5EF4-FFF2-40B4-BE49-F238E27FC236}">
                <a16:creationId xmlns:a16="http://schemas.microsoft.com/office/drawing/2014/main" id="{2E7EDB79-1DB7-4BF1-A6E8-EA60F6F0B8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0543" y="4188522"/>
            <a:ext cx="978673" cy="1046524"/>
          </a:xfrm>
          <a:prstGeom prst="rect">
            <a:avLst/>
          </a:prstGeom>
        </p:spPr>
      </p:pic>
      <p:sp>
        <p:nvSpPr>
          <p:cNvPr id="14" name="Rectangle: Single Corner Snipped 13">
            <a:extLst>
              <a:ext uri="{FF2B5EF4-FFF2-40B4-BE49-F238E27FC236}">
                <a16:creationId xmlns:a16="http://schemas.microsoft.com/office/drawing/2014/main" id="{47B88580-EF09-4813-9C5E-D5DF1B8FE045}"/>
              </a:ext>
            </a:extLst>
          </p:cNvPr>
          <p:cNvSpPr/>
          <p:nvPr/>
        </p:nvSpPr>
        <p:spPr>
          <a:xfrm>
            <a:off x="10014647" y="1772005"/>
            <a:ext cx="1190998" cy="1781868"/>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Acct.</a:t>
            </a:r>
          </a:p>
        </p:txBody>
      </p:sp>
      <p:sp>
        <p:nvSpPr>
          <p:cNvPr id="15" name="Rectangle: Single Corner Snipped 14">
            <a:extLst>
              <a:ext uri="{FF2B5EF4-FFF2-40B4-BE49-F238E27FC236}">
                <a16:creationId xmlns:a16="http://schemas.microsoft.com/office/drawing/2014/main" id="{6B804EF2-DF20-49C1-B2A4-03B642C71B8A}"/>
              </a:ext>
            </a:extLst>
          </p:cNvPr>
          <p:cNvSpPr/>
          <p:nvPr/>
        </p:nvSpPr>
        <p:spPr>
          <a:xfrm>
            <a:off x="10014647" y="3820850"/>
            <a:ext cx="1190998" cy="1781868"/>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Research</a:t>
            </a:r>
          </a:p>
        </p:txBody>
      </p:sp>
      <p:sp>
        <p:nvSpPr>
          <p:cNvPr id="16" name="TextBox 15">
            <a:extLst>
              <a:ext uri="{FF2B5EF4-FFF2-40B4-BE49-F238E27FC236}">
                <a16:creationId xmlns:a16="http://schemas.microsoft.com/office/drawing/2014/main" id="{9957CA16-8F95-4E7A-B2B0-576129C0DD09}"/>
              </a:ext>
            </a:extLst>
          </p:cNvPr>
          <p:cNvSpPr txBox="1"/>
          <p:nvPr/>
        </p:nvSpPr>
        <p:spPr>
          <a:xfrm>
            <a:off x="7228060" y="3184541"/>
            <a:ext cx="1343638" cy="369332"/>
          </a:xfrm>
          <a:prstGeom prst="rect">
            <a:avLst/>
          </a:prstGeom>
          <a:noFill/>
        </p:spPr>
        <p:txBody>
          <a:bodyPr wrap="none" rtlCol="0">
            <a:spAutoFit/>
          </a:bodyPr>
          <a:lstStyle/>
          <a:p>
            <a:pPr algn="ctr"/>
            <a:r>
              <a:rPr lang="en-US" sz="1800" kern="1200" dirty="0">
                <a:solidFill>
                  <a:schemeClr val="tx1"/>
                </a:solidFill>
                <a:latin typeface="+mn-lt"/>
                <a:ea typeface="+mn-ea"/>
                <a:cs typeface="+mn-cs"/>
              </a:rPr>
              <a:t>Accounting</a:t>
            </a:r>
          </a:p>
        </p:txBody>
      </p:sp>
      <p:sp>
        <p:nvSpPr>
          <p:cNvPr id="17" name="TextBox 16">
            <a:extLst>
              <a:ext uri="{FF2B5EF4-FFF2-40B4-BE49-F238E27FC236}">
                <a16:creationId xmlns:a16="http://schemas.microsoft.com/office/drawing/2014/main" id="{9364498D-742F-4AD6-8C8B-07337B2815FE}"/>
              </a:ext>
            </a:extLst>
          </p:cNvPr>
          <p:cNvSpPr txBox="1"/>
          <p:nvPr/>
        </p:nvSpPr>
        <p:spPr>
          <a:xfrm>
            <a:off x="7205474" y="5196624"/>
            <a:ext cx="1388810" cy="369332"/>
          </a:xfrm>
          <a:prstGeom prst="rect">
            <a:avLst/>
          </a:prstGeom>
          <a:noFill/>
        </p:spPr>
        <p:txBody>
          <a:bodyPr wrap="square" rtlCol="0">
            <a:spAutoFit/>
          </a:bodyPr>
          <a:lstStyle/>
          <a:p>
            <a:pPr algn="ctr"/>
            <a:r>
              <a:rPr lang="en-US" dirty="0"/>
              <a:t>Researcher</a:t>
            </a:r>
            <a:endParaRPr lang="en-US" sz="1800" kern="1200" dirty="0">
              <a:solidFill>
                <a:schemeClr val="tx1"/>
              </a:solidFill>
              <a:latin typeface="+mn-lt"/>
              <a:ea typeface="+mn-ea"/>
              <a:cs typeface="+mn-cs"/>
            </a:endParaRPr>
          </a:p>
        </p:txBody>
      </p:sp>
      <p:sp>
        <p:nvSpPr>
          <p:cNvPr id="20" name="Arrow: Right 19">
            <a:extLst>
              <a:ext uri="{FF2B5EF4-FFF2-40B4-BE49-F238E27FC236}">
                <a16:creationId xmlns:a16="http://schemas.microsoft.com/office/drawing/2014/main" id="{C3138D4B-CAAC-4054-9B0C-76BB49532D96}"/>
              </a:ext>
            </a:extLst>
          </p:cNvPr>
          <p:cNvSpPr/>
          <p:nvPr/>
        </p:nvSpPr>
        <p:spPr>
          <a:xfrm>
            <a:off x="8648299" y="2550695"/>
            <a:ext cx="1116530" cy="6689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DE823C22-5AA1-44AB-8BD9-597F0F467632}"/>
              </a:ext>
            </a:extLst>
          </p:cNvPr>
          <p:cNvSpPr/>
          <p:nvPr/>
        </p:nvSpPr>
        <p:spPr>
          <a:xfrm rot="2700000">
            <a:off x="8648298" y="3504907"/>
            <a:ext cx="1116530" cy="6689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Multiplication Sign 21">
            <a:extLst>
              <a:ext uri="{FF2B5EF4-FFF2-40B4-BE49-F238E27FC236}">
                <a16:creationId xmlns:a16="http://schemas.microsoft.com/office/drawing/2014/main" id="{B332EA70-2C85-4F97-8BE1-B818B70FD9C1}"/>
              </a:ext>
            </a:extLst>
          </p:cNvPr>
          <p:cNvSpPr/>
          <p:nvPr/>
        </p:nvSpPr>
        <p:spPr>
          <a:xfrm>
            <a:off x="8389216" y="3033658"/>
            <a:ext cx="1668458" cy="1668458"/>
          </a:xfrm>
          <a:prstGeom prst="mathMultiply">
            <a:avLst>
              <a:gd name="adj1" fmla="val 650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8A772B07-EE82-4DC6-8ADB-4A5D7E1871E5}"/>
              </a:ext>
            </a:extLst>
          </p:cNvPr>
          <p:cNvSpPr/>
          <p:nvPr/>
        </p:nvSpPr>
        <p:spPr>
          <a:xfrm>
            <a:off x="8648299" y="4377306"/>
            <a:ext cx="1116530" cy="6689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9213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F8727-07E3-4572-A80F-8F159FE5CA5A}"/>
              </a:ext>
            </a:extLst>
          </p:cNvPr>
          <p:cNvSpPr>
            <a:spLocks noGrp="1"/>
          </p:cNvSpPr>
          <p:nvPr>
            <p:ph type="title"/>
          </p:nvPr>
        </p:nvSpPr>
        <p:spPr/>
        <p:txBody>
          <a:bodyPr/>
          <a:lstStyle/>
          <a:p>
            <a:r>
              <a:rPr lang="en-US" dirty="0"/>
              <a:t>3. Cryptography</a:t>
            </a:r>
          </a:p>
        </p:txBody>
      </p:sp>
      <p:sp>
        <p:nvSpPr>
          <p:cNvPr id="5" name="Text Placeholder 4">
            <a:extLst>
              <a:ext uri="{FF2B5EF4-FFF2-40B4-BE49-F238E27FC236}">
                <a16:creationId xmlns:a16="http://schemas.microsoft.com/office/drawing/2014/main" id="{C150ABE4-1040-4833-A993-B5DFF085CD9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CDC2497-F49E-445E-A7B7-CA9AD14E249E}"/>
              </a:ext>
            </a:extLst>
          </p:cNvPr>
          <p:cNvSpPr>
            <a:spLocks noGrp="1"/>
          </p:cNvSpPr>
          <p:nvPr>
            <p:ph type="sldNum" sz="quarter" idx="12"/>
          </p:nvPr>
        </p:nvSpPr>
        <p:spPr/>
        <p:txBody>
          <a:bodyPr/>
          <a:lstStyle/>
          <a:p>
            <a:fld id="{ED995A56-DF0F-4415-9081-226665B86A19}" type="slidenum">
              <a:rPr lang="en-US" smtClean="0"/>
              <a:t>14</a:t>
            </a:fld>
            <a:endParaRPr lang="en-US"/>
          </a:p>
        </p:txBody>
      </p:sp>
    </p:spTree>
    <p:extLst>
      <p:ext uri="{BB962C8B-B14F-4D97-AF65-F5344CB8AC3E}">
        <p14:creationId xmlns:p14="http://schemas.microsoft.com/office/powerpoint/2010/main" val="4136525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dirty="0"/>
              <a:t>3.1. What is cryptography?</a:t>
            </a:r>
            <a:endParaRPr dirty="0"/>
          </a:p>
        </p:txBody>
      </p:sp>
      <p:sp>
        <p:nvSpPr>
          <p:cNvPr id="78" name="Google Shape;78;p17"/>
          <p:cNvSpPr txBox="1">
            <a:spLocks noGrp="1"/>
          </p:cNvSpPr>
          <p:nvPr>
            <p:ph type="body" idx="1"/>
          </p:nvPr>
        </p:nvSpPr>
        <p:spPr>
          <a:xfrm>
            <a:off x="415600" y="1530733"/>
            <a:ext cx="11360800" cy="4555200"/>
          </a:xfrm>
          <a:prstGeom prst="rect">
            <a:avLst/>
          </a:prstGeom>
        </p:spPr>
        <p:txBody>
          <a:bodyPr spcFirstLastPara="1" vert="horz" wrap="square" lIns="121900" tIns="121900" rIns="121900" bIns="121900" rtlCol="0" anchor="t" anchorCtr="0">
            <a:normAutofit/>
          </a:bodyPr>
          <a:lstStyle/>
          <a:p>
            <a:pPr marL="0" indent="0">
              <a:buNone/>
            </a:pPr>
            <a:r>
              <a:rPr lang="en" sz="2000" dirty="0"/>
              <a:t>Cryptography is a mathematical method to transform your data so that it cannot be read or modified for unauthorized people.</a:t>
            </a:r>
            <a:endParaRPr sz="2000" dirty="0"/>
          </a:p>
          <a:p>
            <a:pPr marL="0" indent="0">
              <a:spcBef>
                <a:spcPts val="1600"/>
              </a:spcBef>
              <a:spcAft>
                <a:spcPts val="1600"/>
              </a:spcAft>
              <a:buNone/>
            </a:pPr>
            <a:r>
              <a:rPr lang="en" sz="2000" dirty="0"/>
              <a:t>This is usually done using mathematical methods.</a:t>
            </a:r>
            <a:endParaRPr sz="2000" dirty="0"/>
          </a:p>
        </p:txBody>
      </p:sp>
      <p:sp>
        <p:nvSpPr>
          <p:cNvPr id="80" name="Google Shape;80;p17"/>
          <p:cNvSpPr/>
          <p:nvPr/>
        </p:nvSpPr>
        <p:spPr>
          <a:xfrm>
            <a:off x="2550433" y="3230033"/>
            <a:ext cx="1607200" cy="2388800"/>
          </a:xfrm>
          <a:prstGeom prst="snip1Rect">
            <a:avLst>
              <a:gd name="adj" fmla="val 16667"/>
            </a:avLst>
          </a:prstGeom>
          <a:solidFill>
            <a:schemeClr val="lt2"/>
          </a:solidFill>
          <a:ln w="2857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r>
              <a:rPr lang="en" sz="1600">
                <a:latin typeface="Consolas"/>
                <a:ea typeface="Consolas"/>
                <a:cs typeface="Consolas"/>
                <a:sym typeface="Consolas"/>
              </a:rPr>
              <a:t>THE QUICK BROWN FOX JUMPS OVER THE LAZY DOG</a:t>
            </a:r>
            <a:endParaRPr sz="1600">
              <a:latin typeface="Consolas"/>
              <a:ea typeface="Consolas"/>
              <a:cs typeface="Consolas"/>
              <a:sym typeface="Consolas"/>
            </a:endParaRPr>
          </a:p>
        </p:txBody>
      </p:sp>
      <p:sp>
        <p:nvSpPr>
          <p:cNvPr id="81" name="Google Shape;81;p17"/>
          <p:cNvSpPr/>
          <p:nvPr/>
        </p:nvSpPr>
        <p:spPr>
          <a:xfrm>
            <a:off x="8034367" y="3230033"/>
            <a:ext cx="1607200" cy="2388800"/>
          </a:xfrm>
          <a:prstGeom prst="snip1Rect">
            <a:avLst>
              <a:gd name="adj" fmla="val 16667"/>
            </a:avLst>
          </a:prstGeom>
          <a:solidFill>
            <a:schemeClr val="lt2"/>
          </a:solid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r>
              <a:rPr lang="en" sz="1600">
                <a:latin typeface="Consolas"/>
                <a:ea typeface="Consolas"/>
                <a:cs typeface="Consolas"/>
                <a:sym typeface="Consolas"/>
              </a:rPr>
              <a:t>GUR DHVPX OEBJA SBK WHZCF BIRE GUR YNML QBT</a:t>
            </a:r>
            <a:endParaRPr sz="1600">
              <a:latin typeface="Consolas"/>
              <a:ea typeface="Consolas"/>
              <a:cs typeface="Consolas"/>
              <a:sym typeface="Consolas"/>
            </a:endParaRPr>
          </a:p>
        </p:txBody>
      </p:sp>
      <p:sp>
        <p:nvSpPr>
          <p:cNvPr id="82" name="Google Shape;82;p17"/>
          <p:cNvSpPr txBox="1"/>
          <p:nvPr/>
        </p:nvSpPr>
        <p:spPr>
          <a:xfrm>
            <a:off x="2550433" y="5659834"/>
            <a:ext cx="1607200" cy="553957"/>
          </a:xfrm>
          <a:prstGeom prst="rect">
            <a:avLst/>
          </a:prstGeom>
          <a:noFill/>
          <a:ln>
            <a:noFill/>
          </a:ln>
        </p:spPr>
        <p:txBody>
          <a:bodyPr spcFirstLastPara="1" wrap="square" lIns="121900" tIns="121900" rIns="121900" bIns="121900" anchor="t" anchorCtr="0">
            <a:spAutoFit/>
          </a:bodyPr>
          <a:lstStyle/>
          <a:p>
            <a:pPr algn="ctr"/>
            <a:r>
              <a:rPr lang="en" sz="2000" dirty="0"/>
              <a:t>Plaintext</a:t>
            </a:r>
            <a:endParaRPr sz="2000" dirty="0"/>
          </a:p>
        </p:txBody>
      </p:sp>
      <p:sp>
        <p:nvSpPr>
          <p:cNvPr id="83" name="Google Shape;83;p17"/>
          <p:cNvSpPr txBox="1"/>
          <p:nvPr/>
        </p:nvSpPr>
        <p:spPr>
          <a:xfrm>
            <a:off x="8034367" y="5659834"/>
            <a:ext cx="1607200" cy="553957"/>
          </a:xfrm>
          <a:prstGeom prst="rect">
            <a:avLst/>
          </a:prstGeom>
          <a:noFill/>
          <a:ln>
            <a:noFill/>
          </a:ln>
        </p:spPr>
        <p:txBody>
          <a:bodyPr spcFirstLastPara="1" wrap="square" lIns="121900" tIns="121900" rIns="121900" bIns="121900" anchor="t" anchorCtr="0">
            <a:spAutoFit/>
          </a:bodyPr>
          <a:lstStyle/>
          <a:p>
            <a:pPr algn="ctr"/>
            <a:r>
              <a:rPr lang="en" sz="2000" dirty="0"/>
              <a:t>Ciphertext</a:t>
            </a:r>
            <a:endParaRPr sz="2000" dirty="0"/>
          </a:p>
        </p:txBody>
      </p:sp>
      <p:sp>
        <p:nvSpPr>
          <p:cNvPr id="84" name="Google Shape;84;p17"/>
          <p:cNvSpPr/>
          <p:nvPr/>
        </p:nvSpPr>
        <p:spPr>
          <a:xfrm>
            <a:off x="4525633" y="3394867"/>
            <a:ext cx="3128400" cy="932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t>Encryption</a:t>
            </a:r>
            <a:endParaRPr sz="2400"/>
          </a:p>
        </p:txBody>
      </p:sp>
      <p:sp>
        <p:nvSpPr>
          <p:cNvPr id="85" name="Google Shape;85;p17"/>
          <p:cNvSpPr/>
          <p:nvPr/>
        </p:nvSpPr>
        <p:spPr>
          <a:xfrm>
            <a:off x="4525567" y="4327267"/>
            <a:ext cx="3128400" cy="10000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t>Decryption</a:t>
            </a:r>
            <a:endParaRPr sz="2400"/>
          </a:p>
        </p:txBody>
      </p:sp>
      <p:sp>
        <p:nvSpPr>
          <p:cNvPr id="2" name="Slide Number Placeholder 1">
            <a:extLst>
              <a:ext uri="{FF2B5EF4-FFF2-40B4-BE49-F238E27FC236}">
                <a16:creationId xmlns:a16="http://schemas.microsoft.com/office/drawing/2014/main" id="{017F79B5-3AE8-44FE-86C8-E4933BE9B070}"/>
              </a:ext>
            </a:extLst>
          </p:cNvPr>
          <p:cNvSpPr>
            <a:spLocks noGrp="1"/>
          </p:cNvSpPr>
          <p:nvPr>
            <p:ph type="sldNum" idx="12"/>
          </p:nvPr>
        </p:nvSpPr>
        <p:spPr/>
        <p:txBody>
          <a:bodyPr/>
          <a:lstStyle/>
          <a:p>
            <a:fld id="{00000000-1234-1234-1234-123412341234}" type="slidenum">
              <a:rPr lang="en" smtClean="0"/>
              <a:pPr/>
              <a:t>15</a:t>
            </a:fld>
            <a:endParaRPr lang="e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dirty="0"/>
              <a:t>3.2. Where can we see cryptography?</a:t>
            </a:r>
            <a:endParaRPr dirty="0"/>
          </a:p>
        </p:txBody>
      </p:sp>
      <p:pic>
        <p:nvPicPr>
          <p:cNvPr id="104" name="Google Shape;104;p19"/>
          <p:cNvPicPr preferRelativeResize="0"/>
          <p:nvPr/>
        </p:nvPicPr>
        <p:blipFill>
          <a:blip r:embed="rId3">
            <a:alphaModFix/>
          </a:blip>
          <a:stretch>
            <a:fillRect/>
          </a:stretch>
        </p:blipFill>
        <p:spPr>
          <a:xfrm>
            <a:off x="291660" y="1711051"/>
            <a:ext cx="714568" cy="996899"/>
          </a:xfrm>
          <a:prstGeom prst="rect">
            <a:avLst/>
          </a:prstGeom>
          <a:noFill/>
          <a:ln>
            <a:noFill/>
          </a:ln>
        </p:spPr>
      </p:pic>
      <p:sp>
        <p:nvSpPr>
          <p:cNvPr id="105" name="Google Shape;105;p19"/>
          <p:cNvSpPr txBox="1"/>
          <p:nvPr/>
        </p:nvSpPr>
        <p:spPr>
          <a:xfrm>
            <a:off x="1174400" y="1758117"/>
            <a:ext cx="2597600" cy="902835"/>
          </a:xfrm>
          <a:prstGeom prst="rect">
            <a:avLst/>
          </a:prstGeom>
          <a:noFill/>
          <a:ln>
            <a:noFill/>
          </a:ln>
        </p:spPr>
        <p:txBody>
          <a:bodyPr spcFirstLastPara="1" wrap="square" lIns="121900" tIns="121900" rIns="121900" bIns="121900" anchor="t" anchorCtr="0">
            <a:spAutoFit/>
          </a:bodyPr>
          <a:lstStyle/>
          <a:p>
            <a:r>
              <a:rPr lang="en" sz="4267" dirty="0"/>
              <a:t>https:// ...</a:t>
            </a:r>
            <a:endParaRPr sz="4267" dirty="0"/>
          </a:p>
        </p:txBody>
      </p:sp>
      <p:pic>
        <p:nvPicPr>
          <p:cNvPr id="106" name="Google Shape;106;p19"/>
          <p:cNvPicPr preferRelativeResize="0"/>
          <p:nvPr/>
        </p:nvPicPr>
        <p:blipFill>
          <a:blip r:embed="rId4">
            <a:alphaModFix/>
          </a:blip>
          <a:stretch>
            <a:fillRect/>
          </a:stretch>
        </p:blipFill>
        <p:spPr>
          <a:xfrm>
            <a:off x="614700" y="4553948"/>
            <a:ext cx="812800" cy="787400"/>
          </a:xfrm>
          <a:prstGeom prst="rect">
            <a:avLst/>
          </a:prstGeom>
          <a:noFill/>
          <a:ln>
            <a:noFill/>
          </a:ln>
        </p:spPr>
      </p:pic>
      <p:sp>
        <p:nvSpPr>
          <p:cNvPr id="107" name="Google Shape;107;p19"/>
          <p:cNvSpPr txBox="1"/>
          <p:nvPr/>
        </p:nvSpPr>
        <p:spPr>
          <a:xfrm>
            <a:off x="291667" y="2834017"/>
            <a:ext cx="3480400" cy="1189965"/>
          </a:xfrm>
          <a:prstGeom prst="rect">
            <a:avLst/>
          </a:prstGeom>
          <a:noFill/>
          <a:ln>
            <a:noFill/>
          </a:ln>
        </p:spPr>
        <p:txBody>
          <a:bodyPr spcFirstLastPara="1" wrap="square" lIns="121900" tIns="121900" rIns="121900" bIns="121900" anchor="t" anchorCtr="0">
            <a:spAutoFit/>
          </a:bodyPr>
          <a:lstStyle/>
          <a:p>
            <a:pPr algn="ctr"/>
            <a:r>
              <a:rPr lang="en" sz="2400"/>
              <a:t>Secure Network Protocols</a:t>
            </a:r>
            <a:endParaRPr sz="2400"/>
          </a:p>
          <a:p>
            <a:pPr algn="ctr"/>
            <a:r>
              <a:rPr lang="en" sz="1333"/>
              <a:t>(there’s more: TLS, IPSEC, etc.)</a:t>
            </a:r>
            <a:endParaRPr sz="1333"/>
          </a:p>
        </p:txBody>
      </p:sp>
      <p:pic>
        <p:nvPicPr>
          <p:cNvPr id="108" name="Google Shape;108;p19"/>
          <p:cNvPicPr preferRelativeResize="0"/>
          <p:nvPr/>
        </p:nvPicPr>
        <p:blipFill>
          <a:blip r:embed="rId5">
            <a:alphaModFix/>
          </a:blip>
          <a:stretch>
            <a:fillRect/>
          </a:stretch>
        </p:blipFill>
        <p:spPr>
          <a:xfrm>
            <a:off x="1583601" y="4590366"/>
            <a:ext cx="714567" cy="714567"/>
          </a:xfrm>
          <a:prstGeom prst="rect">
            <a:avLst/>
          </a:prstGeom>
          <a:noFill/>
          <a:ln>
            <a:noFill/>
          </a:ln>
        </p:spPr>
      </p:pic>
      <p:pic>
        <p:nvPicPr>
          <p:cNvPr id="109" name="Google Shape;109;p19"/>
          <p:cNvPicPr preferRelativeResize="0"/>
          <p:nvPr/>
        </p:nvPicPr>
        <p:blipFill>
          <a:blip r:embed="rId6">
            <a:alphaModFix/>
          </a:blip>
          <a:stretch>
            <a:fillRect/>
          </a:stretch>
        </p:blipFill>
        <p:spPr>
          <a:xfrm>
            <a:off x="2494765" y="4590369"/>
            <a:ext cx="870535" cy="714569"/>
          </a:xfrm>
          <a:prstGeom prst="rect">
            <a:avLst/>
          </a:prstGeom>
          <a:noFill/>
          <a:ln>
            <a:noFill/>
          </a:ln>
        </p:spPr>
      </p:pic>
      <p:sp>
        <p:nvSpPr>
          <p:cNvPr id="110" name="Google Shape;110;p19"/>
          <p:cNvSpPr txBox="1"/>
          <p:nvPr/>
        </p:nvSpPr>
        <p:spPr>
          <a:xfrm>
            <a:off x="68667" y="5530901"/>
            <a:ext cx="3926400" cy="738623"/>
          </a:xfrm>
          <a:prstGeom prst="rect">
            <a:avLst/>
          </a:prstGeom>
          <a:noFill/>
          <a:ln>
            <a:noFill/>
          </a:ln>
        </p:spPr>
        <p:txBody>
          <a:bodyPr spcFirstLastPara="1" wrap="square" lIns="121900" tIns="121900" rIns="121900" bIns="121900" anchor="t" anchorCtr="0">
            <a:spAutoFit/>
          </a:bodyPr>
          <a:lstStyle/>
          <a:p>
            <a:pPr algn="ctr"/>
            <a:r>
              <a:rPr lang="en" sz="2000" dirty="0"/>
              <a:t>File &amp; Disk Encryption Tools</a:t>
            </a:r>
            <a:endParaRPr sz="2000" dirty="0"/>
          </a:p>
          <a:p>
            <a:pPr algn="ctr"/>
            <a:r>
              <a:rPr lang="en" sz="1200" dirty="0"/>
              <a:t>(in order: Microsoft BitLocker, TrueCrypt, VeraCrypt)</a:t>
            </a:r>
            <a:endParaRPr sz="1200" dirty="0"/>
          </a:p>
        </p:txBody>
      </p:sp>
      <p:pic>
        <p:nvPicPr>
          <p:cNvPr id="111" name="Google Shape;111;p19"/>
          <p:cNvPicPr preferRelativeResize="0"/>
          <p:nvPr/>
        </p:nvPicPr>
        <p:blipFill>
          <a:blip r:embed="rId7">
            <a:alphaModFix/>
          </a:blip>
          <a:stretch>
            <a:fillRect/>
          </a:stretch>
        </p:blipFill>
        <p:spPr>
          <a:xfrm>
            <a:off x="4140499" y="1405868"/>
            <a:ext cx="4442101" cy="4064865"/>
          </a:xfrm>
          <a:prstGeom prst="rect">
            <a:avLst/>
          </a:prstGeom>
          <a:noFill/>
          <a:ln>
            <a:noFill/>
          </a:ln>
        </p:spPr>
      </p:pic>
      <p:sp>
        <p:nvSpPr>
          <p:cNvPr id="112" name="Google Shape;112;p19"/>
          <p:cNvSpPr txBox="1"/>
          <p:nvPr/>
        </p:nvSpPr>
        <p:spPr>
          <a:xfrm>
            <a:off x="4398351" y="5530901"/>
            <a:ext cx="3926400" cy="923289"/>
          </a:xfrm>
          <a:prstGeom prst="rect">
            <a:avLst/>
          </a:prstGeom>
          <a:noFill/>
          <a:ln>
            <a:noFill/>
          </a:ln>
        </p:spPr>
        <p:txBody>
          <a:bodyPr spcFirstLastPara="1" wrap="square" lIns="121900" tIns="121900" rIns="121900" bIns="121900" anchor="t" anchorCtr="0">
            <a:spAutoFit/>
          </a:bodyPr>
          <a:lstStyle/>
          <a:p>
            <a:pPr algn="ctr"/>
            <a:r>
              <a:rPr lang="en" sz="2000" dirty="0"/>
              <a:t>Video Game Anti-cheat Facility</a:t>
            </a:r>
            <a:endParaRPr sz="2000" dirty="0"/>
          </a:p>
          <a:p>
            <a:pPr algn="ctr"/>
            <a:r>
              <a:rPr lang="en" sz="1200" dirty="0"/>
              <a:t>Bamberger et al. (2006), </a:t>
            </a:r>
            <a:r>
              <a:rPr lang="en" sz="1200" u="sng" dirty="0">
                <a:solidFill>
                  <a:schemeClr val="hlink"/>
                </a:solidFill>
                <a:hlinkClick r:id="rId8"/>
              </a:rPr>
              <a:t>US Patent 2006/0247038 A1</a:t>
            </a:r>
            <a:endParaRPr sz="1200" dirty="0"/>
          </a:p>
          <a:p>
            <a:pPr algn="ctr"/>
            <a:r>
              <a:rPr lang="en" sz="1200" dirty="0"/>
              <a:t>(assigned to Valve Corporation)</a:t>
            </a:r>
            <a:endParaRPr sz="1200" dirty="0"/>
          </a:p>
        </p:txBody>
      </p:sp>
      <p:pic>
        <p:nvPicPr>
          <p:cNvPr id="113" name="Google Shape;113;p19"/>
          <p:cNvPicPr preferRelativeResize="0"/>
          <p:nvPr/>
        </p:nvPicPr>
        <p:blipFill>
          <a:blip r:embed="rId9">
            <a:alphaModFix/>
          </a:blip>
          <a:stretch>
            <a:fillRect/>
          </a:stretch>
        </p:blipFill>
        <p:spPr>
          <a:xfrm>
            <a:off x="8785801" y="1560167"/>
            <a:ext cx="3202999" cy="3492779"/>
          </a:xfrm>
          <a:prstGeom prst="rect">
            <a:avLst/>
          </a:prstGeom>
          <a:noFill/>
          <a:ln>
            <a:noFill/>
          </a:ln>
        </p:spPr>
      </p:pic>
      <p:sp>
        <p:nvSpPr>
          <p:cNvPr id="114" name="Google Shape;114;p19"/>
          <p:cNvSpPr txBox="1"/>
          <p:nvPr/>
        </p:nvSpPr>
        <p:spPr>
          <a:xfrm>
            <a:off x="8785800" y="5530901"/>
            <a:ext cx="3203200" cy="923289"/>
          </a:xfrm>
          <a:prstGeom prst="rect">
            <a:avLst/>
          </a:prstGeom>
          <a:noFill/>
          <a:ln>
            <a:noFill/>
          </a:ln>
        </p:spPr>
        <p:txBody>
          <a:bodyPr spcFirstLastPara="1" wrap="square" lIns="121900" tIns="121900" rIns="121900" bIns="121900" anchor="t" anchorCtr="0">
            <a:spAutoFit/>
          </a:bodyPr>
          <a:lstStyle/>
          <a:p>
            <a:pPr algn="ctr"/>
            <a:r>
              <a:rPr lang="en" sz="2000" dirty="0"/>
              <a:t>Military Communications</a:t>
            </a:r>
            <a:endParaRPr sz="2000" dirty="0"/>
          </a:p>
          <a:p>
            <a:pPr algn="ctr"/>
            <a:r>
              <a:rPr lang="en" sz="1200" dirty="0"/>
              <a:t>That’s the </a:t>
            </a:r>
            <a:r>
              <a:rPr lang="en" sz="1200" u="sng" dirty="0">
                <a:solidFill>
                  <a:schemeClr val="hlink"/>
                </a:solidFill>
                <a:hlinkClick r:id="rId10"/>
              </a:rPr>
              <a:t>Enigma Machine</a:t>
            </a:r>
            <a:r>
              <a:rPr lang="en" sz="1200" dirty="0"/>
              <a:t>, so it’s a little old, but the concept still stands.</a:t>
            </a:r>
            <a:endParaRPr sz="1200" dirty="0"/>
          </a:p>
        </p:txBody>
      </p:sp>
      <p:sp>
        <p:nvSpPr>
          <p:cNvPr id="2" name="Slide Number Placeholder 1">
            <a:extLst>
              <a:ext uri="{FF2B5EF4-FFF2-40B4-BE49-F238E27FC236}">
                <a16:creationId xmlns:a16="http://schemas.microsoft.com/office/drawing/2014/main" id="{4B2CB5F5-43F6-4E95-A275-2F17C8A5078E}"/>
              </a:ext>
            </a:extLst>
          </p:cNvPr>
          <p:cNvSpPr>
            <a:spLocks noGrp="1"/>
          </p:cNvSpPr>
          <p:nvPr>
            <p:ph type="sldNum" idx="12"/>
          </p:nvPr>
        </p:nvSpPr>
        <p:spPr/>
        <p:txBody>
          <a:bodyPr/>
          <a:lstStyle/>
          <a:p>
            <a:fld id="{00000000-1234-1234-1234-123412341234}" type="slidenum">
              <a:rPr lang="en" smtClean="0">
                <a:solidFill>
                  <a:srgbClr val="C00000"/>
                </a:solidFill>
              </a:rPr>
              <a:pPr/>
              <a:t>16</a:t>
            </a:fld>
            <a:endParaRPr lang="en">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07" grpId="0"/>
      <p:bldP spid="110" grpId="0"/>
      <p:bldP spid="112" grpId="0"/>
      <p:bldP spid="1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dirty="0"/>
              <a:t>3.3. Basic Substitution</a:t>
            </a:r>
            <a:endParaRPr dirty="0"/>
          </a:p>
        </p:txBody>
      </p:sp>
      <p:sp>
        <p:nvSpPr>
          <p:cNvPr id="120" name="Google Shape;120;p20"/>
          <p:cNvSpPr txBox="1">
            <a:spLocks noGrp="1"/>
          </p:cNvSpPr>
          <p:nvPr>
            <p:ph type="body" idx="1"/>
          </p:nvPr>
        </p:nvSpPr>
        <p:spPr>
          <a:xfrm>
            <a:off x="415600" y="1536633"/>
            <a:ext cx="4882400" cy="1704000"/>
          </a:xfrm>
          <a:prstGeom prst="rect">
            <a:avLst/>
          </a:prstGeom>
        </p:spPr>
        <p:txBody>
          <a:bodyPr spcFirstLastPara="1" vert="horz" wrap="square" lIns="121900" tIns="121900" rIns="121900" bIns="121900" rtlCol="0" anchor="t" anchorCtr="0">
            <a:normAutofit/>
          </a:bodyPr>
          <a:lstStyle/>
          <a:p>
            <a:pPr marL="0" indent="0">
              <a:lnSpc>
                <a:spcPct val="100000"/>
              </a:lnSpc>
              <a:spcAft>
                <a:spcPts val="1600"/>
              </a:spcAft>
              <a:buNone/>
            </a:pPr>
            <a:r>
              <a:rPr lang="en" sz="2000" dirty="0"/>
              <a:t>A simple encryption method is to replace one character by another character based on a preset </a:t>
            </a:r>
            <a:r>
              <a:rPr lang="en" sz="2000" b="1" dirty="0"/>
              <a:t>substitution table</a:t>
            </a:r>
            <a:r>
              <a:rPr lang="en" sz="2000" dirty="0"/>
              <a:t>.</a:t>
            </a:r>
            <a:endParaRPr sz="2000" b="1" dirty="0"/>
          </a:p>
        </p:txBody>
      </p:sp>
      <p:graphicFrame>
        <p:nvGraphicFramePr>
          <p:cNvPr id="121" name="Google Shape;121;p20"/>
          <p:cNvGraphicFramePr/>
          <p:nvPr/>
        </p:nvGraphicFramePr>
        <p:xfrm>
          <a:off x="5787700" y="1921967"/>
          <a:ext cx="2898400" cy="4144960"/>
        </p:xfrm>
        <a:graphic>
          <a:graphicData uri="http://schemas.openxmlformats.org/drawingml/2006/table">
            <a:tbl>
              <a:tblPr>
                <a:noFill/>
              </a:tblPr>
              <a:tblGrid>
                <a:gridCol w="1449200">
                  <a:extLst>
                    <a:ext uri="{9D8B030D-6E8A-4147-A177-3AD203B41FA5}">
                      <a16:colId xmlns:a16="http://schemas.microsoft.com/office/drawing/2014/main" val="20000"/>
                    </a:ext>
                  </a:extLst>
                </a:gridCol>
                <a:gridCol w="1449200">
                  <a:extLst>
                    <a:ext uri="{9D8B030D-6E8A-4147-A177-3AD203B41FA5}">
                      <a16:colId xmlns:a16="http://schemas.microsoft.com/office/drawing/2014/main" val="20001"/>
                    </a:ext>
                  </a:extLst>
                </a:gridCol>
              </a:tblGrid>
              <a:tr h="479652">
                <a:tc>
                  <a:txBody>
                    <a:bodyPr/>
                    <a:lstStyle/>
                    <a:p>
                      <a:pPr marL="0" lvl="0" indent="0" algn="ctr" rtl="0">
                        <a:spcBef>
                          <a:spcPts val="0"/>
                        </a:spcBef>
                        <a:spcAft>
                          <a:spcPts val="0"/>
                        </a:spcAft>
                        <a:buNone/>
                      </a:pPr>
                      <a:r>
                        <a:rPr lang="en" sz="1800" b="1" dirty="0"/>
                        <a:t>plaintext</a:t>
                      </a:r>
                      <a:endParaRPr sz="1800" b="1" dirty="0"/>
                    </a:p>
                  </a:txBody>
                  <a:tcPr marL="121900" marR="121900" marT="121900" marB="121900"/>
                </a:tc>
                <a:tc>
                  <a:txBody>
                    <a:bodyPr/>
                    <a:lstStyle/>
                    <a:p>
                      <a:pPr marL="0" lvl="0" indent="0" algn="ctr" rtl="0">
                        <a:spcBef>
                          <a:spcPts val="0"/>
                        </a:spcBef>
                        <a:spcAft>
                          <a:spcPts val="0"/>
                        </a:spcAft>
                        <a:buNone/>
                      </a:pPr>
                      <a:r>
                        <a:rPr lang="en" sz="1800" b="1" dirty="0"/>
                        <a:t>ciphertext</a:t>
                      </a:r>
                      <a:endParaRPr sz="1800" b="1" dirty="0"/>
                    </a:p>
                  </a:txBody>
                  <a:tcPr marL="121900" marR="121900" marT="121900" marB="121900"/>
                </a:tc>
                <a:extLst>
                  <a:ext uri="{0D108BD9-81ED-4DB2-BD59-A6C34878D82A}">
                    <a16:rowId xmlns:a16="http://schemas.microsoft.com/office/drawing/2014/main" val="10000"/>
                  </a:ext>
                </a:extLst>
              </a:tr>
              <a:tr h="479652">
                <a:tc>
                  <a:txBody>
                    <a:bodyPr/>
                    <a:lstStyle/>
                    <a:p>
                      <a:pPr marL="0" lvl="0" indent="0" algn="ctr" rtl="0">
                        <a:spcBef>
                          <a:spcPts val="0"/>
                        </a:spcBef>
                        <a:spcAft>
                          <a:spcPts val="0"/>
                        </a:spcAft>
                        <a:buNone/>
                      </a:pPr>
                      <a:r>
                        <a:rPr lang="en" sz="1800" dirty="0"/>
                        <a:t>A</a:t>
                      </a:r>
                      <a:endParaRPr sz="1800" dirty="0"/>
                    </a:p>
                  </a:txBody>
                  <a:tcPr marL="121900" marR="121900" marT="121900" marB="121900"/>
                </a:tc>
                <a:tc>
                  <a:txBody>
                    <a:bodyPr/>
                    <a:lstStyle/>
                    <a:p>
                      <a:pPr marL="0" lvl="0" indent="0" algn="ctr" rtl="0">
                        <a:spcBef>
                          <a:spcPts val="0"/>
                        </a:spcBef>
                        <a:spcAft>
                          <a:spcPts val="0"/>
                        </a:spcAft>
                        <a:buNone/>
                      </a:pPr>
                      <a:r>
                        <a:rPr lang="en" sz="1800"/>
                        <a:t>Z</a:t>
                      </a:r>
                      <a:endParaRPr sz="1800"/>
                    </a:p>
                  </a:txBody>
                  <a:tcPr marL="121900" marR="121900" marT="121900" marB="121900"/>
                </a:tc>
                <a:extLst>
                  <a:ext uri="{0D108BD9-81ED-4DB2-BD59-A6C34878D82A}">
                    <a16:rowId xmlns:a16="http://schemas.microsoft.com/office/drawing/2014/main" val="10001"/>
                  </a:ext>
                </a:extLst>
              </a:tr>
              <a:tr h="479652">
                <a:tc>
                  <a:txBody>
                    <a:bodyPr/>
                    <a:lstStyle/>
                    <a:p>
                      <a:pPr marL="0" lvl="0" indent="0" algn="ctr" rtl="0">
                        <a:spcBef>
                          <a:spcPts val="0"/>
                        </a:spcBef>
                        <a:spcAft>
                          <a:spcPts val="0"/>
                        </a:spcAft>
                        <a:buNone/>
                      </a:pPr>
                      <a:r>
                        <a:rPr lang="en" sz="1800"/>
                        <a:t>B</a:t>
                      </a:r>
                      <a:endParaRPr sz="1800"/>
                    </a:p>
                  </a:txBody>
                  <a:tcPr marL="121900" marR="121900" marT="121900" marB="121900"/>
                </a:tc>
                <a:tc>
                  <a:txBody>
                    <a:bodyPr/>
                    <a:lstStyle/>
                    <a:p>
                      <a:pPr marL="0" lvl="0" indent="0" algn="ctr" rtl="0">
                        <a:spcBef>
                          <a:spcPts val="0"/>
                        </a:spcBef>
                        <a:spcAft>
                          <a:spcPts val="0"/>
                        </a:spcAft>
                        <a:buNone/>
                      </a:pPr>
                      <a:r>
                        <a:rPr lang="en" sz="1800"/>
                        <a:t>H</a:t>
                      </a:r>
                      <a:endParaRPr sz="1800"/>
                    </a:p>
                  </a:txBody>
                  <a:tcPr marL="121900" marR="121900" marT="121900" marB="121900"/>
                </a:tc>
                <a:extLst>
                  <a:ext uri="{0D108BD9-81ED-4DB2-BD59-A6C34878D82A}">
                    <a16:rowId xmlns:a16="http://schemas.microsoft.com/office/drawing/2014/main" val="10002"/>
                  </a:ext>
                </a:extLst>
              </a:tr>
              <a:tr h="479652">
                <a:tc>
                  <a:txBody>
                    <a:bodyPr/>
                    <a:lstStyle/>
                    <a:p>
                      <a:pPr marL="0" lvl="0" indent="0" algn="ctr" rtl="0">
                        <a:spcBef>
                          <a:spcPts val="0"/>
                        </a:spcBef>
                        <a:spcAft>
                          <a:spcPts val="0"/>
                        </a:spcAft>
                        <a:buNone/>
                      </a:pPr>
                      <a:r>
                        <a:rPr lang="en" sz="1800"/>
                        <a:t>C</a:t>
                      </a:r>
                      <a:endParaRPr sz="1800"/>
                    </a:p>
                  </a:txBody>
                  <a:tcPr marL="121900" marR="121900" marT="121900" marB="121900"/>
                </a:tc>
                <a:tc>
                  <a:txBody>
                    <a:bodyPr/>
                    <a:lstStyle/>
                    <a:p>
                      <a:pPr marL="0" lvl="0" indent="0" algn="ctr" rtl="0">
                        <a:spcBef>
                          <a:spcPts val="0"/>
                        </a:spcBef>
                        <a:spcAft>
                          <a:spcPts val="0"/>
                        </a:spcAft>
                        <a:buNone/>
                      </a:pPr>
                      <a:r>
                        <a:rPr lang="en" sz="1800"/>
                        <a:t>N</a:t>
                      </a:r>
                      <a:endParaRPr sz="1800"/>
                    </a:p>
                  </a:txBody>
                  <a:tcPr marL="121900" marR="121900" marT="121900" marB="121900"/>
                </a:tc>
                <a:extLst>
                  <a:ext uri="{0D108BD9-81ED-4DB2-BD59-A6C34878D82A}">
                    <a16:rowId xmlns:a16="http://schemas.microsoft.com/office/drawing/2014/main" val="10003"/>
                  </a:ext>
                </a:extLst>
              </a:tr>
              <a:tr h="479652">
                <a:tc>
                  <a:txBody>
                    <a:bodyPr/>
                    <a:lstStyle/>
                    <a:p>
                      <a:pPr marL="0" lvl="0" indent="0" algn="ctr" rtl="0">
                        <a:spcBef>
                          <a:spcPts val="0"/>
                        </a:spcBef>
                        <a:spcAft>
                          <a:spcPts val="0"/>
                        </a:spcAft>
                        <a:buNone/>
                      </a:pPr>
                      <a:r>
                        <a:rPr lang="en" sz="1800"/>
                        <a:t>D</a:t>
                      </a:r>
                      <a:endParaRPr sz="1800"/>
                    </a:p>
                  </a:txBody>
                  <a:tcPr marL="121900" marR="121900" marT="121900" marB="121900"/>
                </a:tc>
                <a:tc>
                  <a:txBody>
                    <a:bodyPr/>
                    <a:lstStyle/>
                    <a:p>
                      <a:pPr marL="0" lvl="0" indent="0" algn="ctr" rtl="0">
                        <a:spcBef>
                          <a:spcPts val="0"/>
                        </a:spcBef>
                        <a:spcAft>
                          <a:spcPts val="0"/>
                        </a:spcAft>
                        <a:buNone/>
                      </a:pPr>
                      <a:r>
                        <a:rPr lang="en" sz="1800"/>
                        <a:t>L</a:t>
                      </a:r>
                      <a:endParaRPr sz="1800"/>
                    </a:p>
                  </a:txBody>
                  <a:tcPr marL="121900" marR="121900" marT="121900" marB="121900"/>
                </a:tc>
                <a:extLst>
                  <a:ext uri="{0D108BD9-81ED-4DB2-BD59-A6C34878D82A}">
                    <a16:rowId xmlns:a16="http://schemas.microsoft.com/office/drawing/2014/main" val="10004"/>
                  </a:ext>
                </a:extLst>
              </a:tr>
              <a:tr h="479652">
                <a:tc>
                  <a:txBody>
                    <a:bodyPr/>
                    <a:lstStyle/>
                    <a:p>
                      <a:pPr marL="0" lvl="0" indent="0" algn="ctr" rtl="0">
                        <a:spcBef>
                          <a:spcPts val="0"/>
                        </a:spcBef>
                        <a:spcAft>
                          <a:spcPts val="0"/>
                        </a:spcAft>
                        <a:buNone/>
                      </a:pPr>
                      <a:r>
                        <a:rPr lang="en" sz="1800"/>
                        <a:t>E</a:t>
                      </a:r>
                      <a:endParaRPr sz="1800"/>
                    </a:p>
                  </a:txBody>
                  <a:tcPr marL="121900" marR="121900" marT="121900" marB="121900"/>
                </a:tc>
                <a:tc>
                  <a:txBody>
                    <a:bodyPr/>
                    <a:lstStyle/>
                    <a:p>
                      <a:pPr marL="0" lvl="0" indent="0" algn="ctr" rtl="0">
                        <a:spcBef>
                          <a:spcPts val="0"/>
                        </a:spcBef>
                        <a:spcAft>
                          <a:spcPts val="0"/>
                        </a:spcAft>
                        <a:buNone/>
                      </a:pPr>
                      <a:r>
                        <a:rPr lang="en" sz="1800"/>
                        <a:t>P</a:t>
                      </a:r>
                      <a:endParaRPr sz="1800"/>
                    </a:p>
                  </a:txBody>
                  <a:tcPr marL="121900" marR="121900" marT="121900" marB="121900"/>
                </a:tc>
                <a:extLst>
                  <a:ext uri="{0D108BD9-81ED-4DB2-BD59-A6C34878D82A}">
                    <a16:rowId xmlns:a16="http://schemas.microsoft.com/office/drawing/2014/main" val="10005"/>
                  </a:ext>
                </a:extLst>
              </a:tr>
              <a:tr h="479652">
                <a:tc>
                  <a:txBody>
                    <a:bodyPr/>
                    <a:lstStyle/>
                    <a:p>
                      <a:pPr marL="0" lvl="0" indent="0" algn="ctr" rtl="0">
                        <a:spcBef>
                          <a:spcPts val="0"/>
                        </a:spcBef>
                        <a:spcAft>
                          <a:spcPts val="0"/>
                        </a:spcAft>
                        <a:buNone/>
                      </a:pPr>
                      <a:r>
                        <a:rPr lang="en" sz="1800"/>
                        <a:t>F</a:t>
                      </a:r>
                      <a:endParaRPr sz="1800"/>
                    </a:p>
                  </a:txBody>
                  <a:tcPr marL="121900" marR="121900" marT="121900" marB="121900"/>
                </a:tc>
                <a:tc>
                  <a:txBody>
                    <a:bodyPr/>
                    <a:lstStyle/>
                    <a:p>
                      <a:pPr marL="0" lvl="0" indent="0" algn="ctr" rtl="0">
                        <a:spcBef>
                          <a:spcPts val="0"/>
                        </a:spcBef>
                        <a:spcAft>
                          <a:spcPts val="0"/>
                        </a:spcAft>
                        <a:buNone/>
                      </a:pPr>
                      <a:r>
                        <a:rPr lang="en" sz="1800" dirty="0"/>
                        <a:t>K</a:t>
                      </a:r>
                      <a:endParaRPr sz="1800" dirty="0"/>
                    </a:p>
                  </a:txBody>
                  <a:tcPr marL="121900" marR="121900" marT="121900" marB="121900"/>
                </a:tc>
                <a:extLst>
                  <a:ext uri="{0D108BD9-81ED-4DB2-BD59-A6C34878D82A}">
                    <a16:rowId xmlns:a16="http://schemas.microsoft.com/office/drawing/2014/main" val="10006"/>
                  </a:ext>
                </a:extLst>
              </a:tr>
              <a:tr h="479652">
                <a:tc>
                  <a:txBody>
                    <a:bodyPr/>
                    <a:lstStyle/>
                    <a:p>
                      <a:pPr marL="0" lvl="0" indent="0" algn="ctr" rtl="0">
                        <a:spcBef>
                          <a:spcPts val="0"/>
                        </a:spcBef>
                        <a:spcAft>
                          <a:spcPts val="0"/>
                        </a:spcAft>
                        <a:buNone/>
                      </a:pPr>
                      <a:r>
                        <a:rPr lang="en" sz="1800"/>
                        <a:t>...</a:t>
                      </a:r>
                      <a:endParaRPr sz="1800"/>
                    </a:p>
                  </a:txBody>
                  <a:tcPr marL="121900" marR="121900" marT="121900" marB="121900"/>
                </a:tc>
                <a:tc>
                  <a:txBody>
                    <a:bodyPr/>
                    <a:lstStyle/>
                    <a:p>
                      <a:pPr marL="0" lvl="0" indent="0" algn="ctr" rtl="0">
                        <a:spcBef>
                          <a:spcPts val="0"/>
                        </a:spcBef>
                        <a:spcAft>
                          <a:spcPts val="0"/>
                        </a:spcAft>
                        <a:buNone/>
                      </a:pPr>
                      <a:endParaRPr sz="1800" dirty="0"/>
                    </a:p>
                  </a:txBody>
                  <a:tcPr marL="121900" marR="121900" marT="121900" marB="121900"/>
                </a:tc>
                <a:extLst>
                  <a:ext uri="{0D108BD9-81ED-4DB2-BD59-A6C34878D82A}">
                    <a16:rowId xmlns:a16="http://schemas.microsoft.com/office/drawing/2014/main" val="10007"/>
                  </a:ext>
                </a:extLst>
              </a:tr>
            </a:tbl>
          </a:graphicData>
        </a:graphic>
      </p:graphicFrame>
      <p:sp>
        <p:nvSpPr>
          <p:cNvPr id="122" name="Google Shape;122;p20"/>
          <p:cNvSpPr/>
          <p:nvPr/>
        </p:nvSpPr>
        <p:spPr>
          <a:xfrm>
            <a:off x="3332500" y="3225800"/>
            <a:ext cx="1607200" cy="2388800"/>
          </a:xfrm>
          <a:prstGeom prst="snip1Rect">
            <a:avLst>
              <a:gd name="adj" fmla="val 16667"/>
            </a:avLst>
          </a:prstGeom>
          <a:solidFill>
            <a:schemeClr val="lt2"/>
          </a:solidFill>
          <a:ln w="2857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r>
              <a:rPr lang="en" sz="2400">
                <a:latin typeface="Consolas"/>
                <a:ea typeface="Consolas"/>
                <a:cs typeface="Consolas"/>
                <a:sym typeface="Consolas"/>
              </a:rPr>
              <a:t>FAB CAB DAB BED ADD FED</a:t>
            </a:r>
            <a:endParaRPr sz="2400">
              <a:latin typeface="Consolas"/>
              <a:ea typeface="Consolas"/>
              <a:cs typeface="Consolas"/>
              <a:sym typeface="Consolas"/>
            </a:endParaRPr>
          </a:p>
        </p:txBody>
      </p:sp>
      <p:sp>
        <p:nvSpPr>
          <p:cNvPr id="123" name="Google Shape;123;p20"/>
          <p:cNvSpPr/>
          <p:nvPr/>
        </p:nvSpPr>
        <p:spPr>
          <a:xfrm>
            <a:off x="9534100" y="3225800"/>
            <a:ext cx="1607200" cy="2388800"/>
          </a:xfrm>
          <a:prstGeom prst="snip1Rect">
            <a:avLst>
              <a:gd name="adj" fmla="val 16667"/>
            </a:avLst>
          </a:prstGeom>
          <a:solidFill>
            <a:schemeClr val="lt2"/>
          </a:solid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r>
              <a:rPr lang="en" sz="2400">
                <a:latin typeface="Consolas"/>
                <a:ea typeface="Consolas"/>
                <a:cs typeface="Consolas"/>
                <a:sym typeface="Consolas"/>
              </a:rPr>
              <a:t>KZH NZH LZH HPL ZLL KPL</a:t>
            </a:r>
            <a:endParaRPr sz="2400">
              <a:latin typeface="Consolas"/>
              <a:ea typeface="Consolas"/>
              <a:cs typeface="Consolas"/>
              <a:sym typeface="Consolas"/>
            </a:endParaRPr>
          </a:p>
        </p:txBody>
      </p:sp>
      <p:sp>
        <p:nvSpPr>
          <p:cNvPr id="124" name="Google Shape;124;p20"/>
          <p:cNvSpPr txBox="1"/>
          <p:nvPr/>
        </p:nvSpPr>
        <p:spPr>
          <a:xfrm>
            <a:off x="3332500" y="5614601"/>
            <a:ext cx="1607200" cy="553957"/>
          </a:xfrm>
          <a:prstGeom prst="rect">
            <a:avLst/>
          </a:prstGeom>
          <a:noFill/>
          <a:ln>
            <a:noFill/>
          </a:ln>
        </p:spPr>
        <p:txBody>
          <a:bodyPr spcFirstLastPara="1" wrap="square" lIns="121900" tIns="121900" rIns="121900" bIns="121900" anchor="t" anchorCtr="0">
            <a:spAutoFit/>
          </a:bodyPr>
          <a:lstStyle/>
          <a:p>
            <a:pPr algn="ctr"/>
            <a:r>
              <a:rPr lang="en" sz="2000"/>
              <a:t>Plaintext</a:t>
            </a:r>
            <a:endParaRPr sz="2000"/>
          </a:p>
        </p:txBody>
      </p:sp>
      <p:sp>
        <p:nvSpPr>
          <p:cNvPr id="125" name="Google Shape;125;p20"/>
          <p:cNvSpPr txBox="1"/>
          <p:nvPr/>
        </p:nvSpPr>
        <p:spPr>
          <a:xfrm>
            <a:off x="9534100" y="5614601"/>
            <a:ext cx="1607200" cy="553957"/>
          </a:xfrm>
          <a:prstGeom prst="rect">
            <a:avLst/>
          </a:prstGeom>
          <a:noFill/>
          <a:ln>
            <a:noFill/>
          </a:ln>
        </p:spPr>
        <p:txBody>
          <a:bodyPr spcFirstLastPara="1" wrap="square" lIns="121900" tIns="121900" rIns="121900" bIns="121900" anchor="t" anchorCtr="0">
            <a:spAutoFit/>
          </a:bodyPr>
          <a:lstStyle/>
          <a:p>
            <a:pPr algn="ctr"/>
            <a:r>
              <a:rPr lang="en" sz="2000" dirty="0"/>
              <a:t>Ciphertext</a:t>
            </a:r>
            <a:endParaRPr sz="2000" dirty="0"/>
          </a:p>
        </p:txBody>
      </p:sp>
      <p:sp>
        <p:nvSpPr>
          <p:cNvPr id="126" name="Google Shape;126;p20"/>
          <p:cNvSpPr/>
          <p:nvPr/>
        </p:nvSpPr>
        <p:spPr>
          <a:xfrm>
            <a:off x="6825900" y="2471170"/>
            <a:ext cx="822000" cy="362402"/>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7" name="Google Shape;127;p20"/>
          <p:cNvSpPr/>
          <p:nvPr/>
        </p:nvSpPr>
        <p:spPr>
          <a:xfrm>
            <a:off x="6825900" y="3003304"/>
            <a:ext cx="822000" cy="362402"/>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8" name="Google Shape;128;p20"/>
          <p:cNvSpPr/>
          <p:nvPr/>
        </p:nvSpPr>
        <p:spPr>
          <a:xfrm>
            <a:off x="6825900" y="3535437"/>
            <a:ext cx="822000" cy="362402"/>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9" name="Google Shape;129;p20"/>
          <p:cNvSpPr/>
          <p:nvPr/>
        </p:nvSpPr>
        <p:spPr>
          <a:xfrm>
            <a:off x="6825900" y="4067570"/>
            <a:ext cx="822000" cy="362402"/>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0" name="Google Shape;130;p20"/>
          <p:cNvSpPr/>
          <p:nvPr/>
        </p:nvSpPr>
        <p:spPr>
          <a:xfrm>
            <a:off x="6825900" y="4599704"/>
            <a:ext cx="822000" cy="362402"/>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1" name="Google Shape;131;p20"/>
          <p:cNvSpPr/>
          <p:nvPr/>
        </p:nvSpPr>
        <p:spPr>
          <a:xfrm>
            <a:off x="6825900" y="5131837"/>
            <a:ext cx="822000" cy="362402"/>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 name="Google Shape;133;p20"/>
          <p:cNvSpPr txBox="1"/>
          <p:nvPr/>
        </p:nvSpPr>
        <p:spPr>
          <a:xfrm>
            <a:off x="5942567" y="1271068"/>
            <a:ext cx="2588800" cy="553957"/>
          </a:xfrm>
          <a:prstGeom prst="rect">
            <a:avLst/>
          </a:prstGeom>
          <a:noFill/>
          <a:ln>
            <a:noFill/>
          </a:ln>
        </p:spPr>
        <p:txBody>
          <a:bodyPr spcFirstLastPara="1" wrap="square" lIns="121900" tIns="121900" rIns="121900" bIns="121900" anchor="t" anchorCtr="0">
            <a:spAutoFit/>
          </a:bodyPr>
          <a:lstStyle/>
          <a:p>
            <a:pPr algn="ctr"/>
            <a:r>
              <a:rPr lang="en" sz="2000" dirty="0"/>
              <a:t>Substitution Table</a:t>
            </a:r>
            <a:endParaRPr sz="2000" dirty="0"/>
          </a:p>
        </p:txBody>
      </p:sp>
      <p:sp>
        <p:nvSpPr>
          <p:cNvPr id="2" name="Slide Number Placeholder 1">
            <a:extLst>
              <a:ext uri="{FF2B5EF4-FFF2-40B4-BE49-F238E27FC236}">
                <a16:creationId xmlns:a16="http://schemas.microsoft.com/office/drawing/2014/main" id="{C246D607-2F8A-4CC0-B207-06E755A8C117}"/>
              </a:ext>
            </a:extLst>
          </p:cNvPr>
          <p:cNvSpPr>
            <a:spLocks noGrp="1"/>
          </p:cNvSpPr>
          <p:nvPr>
            <p:ph type="sldNum" idx="12"/>
          </p:nvPr>
        </p:nvSpPr>
        <p:spPr/>
        <p:txBody>
          <a:bodyPr/>
          <a:lstStyle/>
          <a:p>
            <a:fld id="{00000000-1234-1234-1234-123412341234}" type="slidenum">
              <a:rPr lang="en" smtClean="0"/>
              <a:pPr/>
              <a:t>17</a:t>
            </a:fld>
            <a:endParaRPr lang="e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dirty="0"/>
              <a:t>3.4. Symmetric Key Cryptography</a:t>
            </a:r>
            <a:endParaRPr dirty="0"/>
          </a:p>
        </p:txBody>
      </p:sp>
      <p:sp>
        <p:nvSpPr>
          <p:cNvPr id="230" name="Google Shape;230;p28"/>
          <p:cNvSpPr/>
          <p:nvPr/>
        </p:nvSpPr>
        <p:spPr>
          <a:xfrm>
            <a:off x="2058633" y="2233967"/>
            <a:ext cx="956400" cy="1422000"/>
          </a:xfrm>
          <a:prstGeom prst="snip1Rect">
            <a:avLst>
              <a:gd name="adj" fmla="val 33800"/>
            </a:avLst>
          </a:prstGeom>
          <a:solidFill>
            <a:srgbClr val="CFE2F3"/>
          </a:solidFill>
          <a:ln w="2857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Consolas"/>
              <a:ea typeface="Consolas"/>
              <a:cs typeface="Consolas"/>
              <a:sym typeface="Consolas"/>
            </a:endParaRPr>
          </a:p>
        </p:txBody>
      </p:sp>
      <p:sp>
        <p:nvSpPr>
          <p:cNvPr id="231" name="Google Shape;231;p28"/>
          <p:cNvSpPr/>
          <p:nvPr/>
        </p:nvSpPr>
        <p:spPr>
          <a:xfrm>
            <a:off x="9253300" y="2233967"/>
            <a:ext cx="956400" cy="1422000"/>
          </a:xfrm>
          <a:prstGeom prst="snip1Rect">
            <a:avLst>
              <a:gd name="adj" fmla="val 33800"/>
            </a:avLst>
          </a:prstGeom>
          <a:solidFill>
            <a:srgbClr val="CFE2F3"/>
          </a:solidFill>
          <a:ln w="2857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Consolas"/>
              <a:ea typeface="Consolas"/>
              <a:cs typeface="Consolas"/>
              <a:sym typeface="Consolas"/>
            </a:endParaRPr>
          </a:p>
        </p:txBody>
      </p:sp>
      <p:sp>
        <p:nvSpPr>
          <p:cNvPr id="232" name="Google Shape;232;p28"/>
          <p:cNvSpPr/>
          <p:nvPr/>
        </p:nvSpPr>
        <p:spPr>
          <a:xfrm>
            <a:off x="3953700" y="2563167"/>
            <a:ext cx="763600" cy="76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800"/>
              <a:t>E</a:t>
            </a:r>
            <a:endParaRPr sz="2800"/>
          </a:p>
        </p:txBody>
      </p:sp>
      <p:sp>
        <p:nvSpPr>
          <p:cNvPr id="233" name="Google Shape;233;p28"/>
          <p:cNvSpPr/>
          <p:nvPr/>
        </p:nvSpPr>
        <p:spPr>
          <a:xfrm>
            <a:off x="7551033" y="2563167"/>
            <a:ext cx="763600" cy="76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800"/>
              <a:t>D</a:t>
            </a:r>
            <a:endParaRPr sz="2800"/>
          </a:p>
        </p:txBody>
      </p:sp>
      <p:cxnSp>
        <p:nvCxnSpPr>
          <p:cNvPr id="234" name="Google Shape;234;p28"/>
          <p:cNvCxnSpPr>
            <a:stCxn id="230" idx="0"/>
            <a:endCxn id="232" idx="1"/>
          </p:cNvCxnSpPr>
          <p:nvPr/>
        </p:nvCxnSpPr>
        <p:spPr>
          <a:xfrm>
            <a:off x="3015033" y="2944967"/>
            <a:ext cx="938800" cy="0"/>
          </a:xfrm>
          <a:prstGeom prst="straightConnector1">
            <a:avLst/>
          </a:prstGeom>
          <a:noFill/>
          <a:ln w="9525" cap="flat" cmpd="sng">
            <a:solidFill>
              <a:schemeClr val="dk2"/>
            </a:solidFill>
            <a:prstDash val="solid"/>
            <a:round/>
            <a:headEnd type="none" w="med" len="med"/>
            <a:tailEnd type="triangle" w="med" len="med"/>
          </a:ln>
        </p:spPr>
      </p:cxnSp>
      <p:cxnSp>
        <p:nvCxnSpPr>
          <p:cNvPr id="235" name="Google Shape;235;p28"/>
          <p:cNvCxnSpPr>
            <a:stCxn id="232" idx="3"/>
            <a:endCxn id="236" idx="2"/>
          </p:cNvCxnSpPr>
          <p:nvPr/>
        </p:nvCxnSpPr>
        <p:spPr>
          <a:xfrm>
            <a:off x="4717300" y="2944967"/>
            <a:ext cx="938800" cy="0"/>
          </a:xfrm>
          <a:prstGeom prst="straightConnector1">
            <a:avLst/>
          </a:prstGeom>
          <a:noFill/>
          <a:ln w="9525" cap="flat" cmpd="sng">
            <a:solidFill>
              <a:schemeClr val="dk2"/>
            </a:solidFill>
            <a:prstDash val="solid"/>
            <a:round/>
            <a:headEnd type="none" w="med" len="med"/>
            <a:tailEnd type="triangle" w="med" len="med"/>
          </a:ln>
        </p:spPr>
      </p:cxnSp>
      <p:cxnSp>
        <p:nvCxnSpPr>
          <p:cNvPr id="237" name="Google Shape;237;p28"/>
          <p:cNvCxnSpPr>
            <a:stCxn id="236" idx="0"/>
            <a:endCxn id="233" idx="1"/>
          </p:cNvCxnSpPr>
          <p:nvPr/>
        </p:nvCxnSpPr>
        <p:spPr>
          <a:xfrm>
            <a:off x="6612367" y="2944967"/>
            <a:ext cx="938800" cy="0"/>
          </a:xfrm>
          <a:prstGeom prst="straightConnector1">
            <a:avLst/>
          </a:prstGeom>
          <a:noFill/>
          <a:ln w="9525" cap="flat" cmpd="sng">
            <a:solidFill>
              <a:schemeClr val="dk2"/>
            </a:solidFill>
            <a:prstDash val="solid"/>
            <a:round/>
            <a:headEnd type="none" w="med" len="med"/>
            <a:tailEnd type="triangle" w="med" len="med"/>
          </a:ln>
        </p:spPr>
      </p:cxnSp>
      <p:cxnSp>
        <p:nvCxnSpPr>
          <p:cNvPr id="238" name="Google Shape;238;p28"/>
          <p:cNvCxnSpPr>
            <a:endCxn id="231" idx="2"/>
          </p:cNvCxnSpPr>
          <p:nvPr/>
        </p:nvCxnSpPr>
        <p:spPr>
          <a:xfrm>
            <a:off x="8314500" y="2944967"/>
            <a:ext cx="938800" cy="0"/>
          </a:xfrm>
          <a:prstGeom prst="straightConnector1">
            <a:avLst/>
          </a:prstGeom>
          <a:noFill/>
          <a:ln w="9525" cap="flat" cmpd="sng">
            <a:solidFill>
              <a:schemeClr val="dk2"/>
            </a:solidFill>
            <a:prstDash val="solid"/>
            <a:round/>
            <a:headEnd type="none" w="med" len="med"/>
            <a:tailEnd type="triangle" w="med" len="med"/>
          </a:ln>
        </p:spPr>
      </p:cxnSp>
      <p:grpSp>
        <p:nvGrpSpPr>
          <p:cNvPr id="239" name="Google Shape;239;p28"/>
          <p:cNvGrpSpPr/>
          <p:nvPr/>
        </p:nvGrpSpPr>
        <p:grpSpPr>
          <a:xfrm>
            <a:off x="5655967" y="2233967"/>
            <a:ext cx="956400" cy="1422000"/>
            <a:chOff x="4241975" y="2442375"/>
            <a:chExt cx="717300" cy="1066500"/>
          </a:xfrm>
        </p:grpSpPr>
        <p:sp>
          <p:nvSpPr>
            <p:cNvPr id="236" name="Google Shape;236;p28"/>
            <p:cNvSpPr/>
            <p:nvPr/>
          </p:nvSpPr>
          <p:spPr>
            <a:xfrm>
              <a:off x="4241975" y="2442375"/>
              <a:ext cx="717300" cy="1066500"/>
            </a:xfrm>
            <a:prstGeom prst="snip1Rect">
              <a:avLst>
                <a:gd name="adj" fmla="val 33800"/>
              </a:avLst>
            </a:prstGeom>
            <a:solidFill>
              <a:srgbClr val="F4CCCC"/>
            </a:solid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Consolas"/>
                <a:ea typeface="Consolas"/>
                <a:cs typeface="Consolas"/>
                <a:sym typeface="Consolas"/>
              </a:endParaRPr>
            </a:p>
          </p:txBody>
        </p:sp>
        <p:pic>
          <p:nvPicPr>
            <p:cNvPr id="240" name="Google Shape;240;p28"/>
            <p:cNvPicPr preferRelativeResize="0"/>
            <p:nvPr/>
          </p:nvPicPr>
          <p:blipFill>
            <a:blip r:embed="rId3">
              <a:alphaModFix/>
            </a:blip>
            <a:stretch>
              <a:fillRect/>
            </a:stretch>
          </p:blipFill>
          <p:spPr>
            <a:xfrm>
              <a:off x="4395422" y="2749262"/>
              <a:ext cx="410504" cy="572698"/>
            </a:xfrm>
            <a:prstGeom prst="rect">
              <a:avLst/>
            </a:prstGeom>
            <a:noFill/>
            <a:ln>
              <a:noFill/>
            </a:ln>
          </p:spPr>
        </p:pic>
      </p:grpSp>
      <p:cxnSp>
        <p:nvCxnSpPr>
          <p:cNvPr id="241" name="Google Shape;241;p28"/>
          <p:cNvCxnSpPr>
            <a:stCxn id="242" idx="1"/>
            <a:endCxn id="232" idx="2"/>
          </p:cNvCxnSpPr>
          <p:nvPr/>
        </p:nvCxnSpPr>
        <p:spPr>
          <a:xfrm rot="10800000">
            <a:off x="4335568" y="3326935"/>
            <a:ext cx="1152400" cy="1227600"/>
          </a:xfrm>
          <a:prstGeom prst="bentConnector2">
            <a:avLst/>
          </a:prstGeom>
          <a:noFill/>
          <a:ln w="9525" cap="flat" cmpd="sng">
            <a:solidFill>
              <a:schemeClr val="dk2"/>
            </a:solidFill>
            <a:prstDash val="solid"/>
            <a:round/>
            <a:headEnd type="none" w="med" len="med"/>
            <a:tailEnd type="triangle" w="med" len="med"/>
          </a:ln>
        </p:spPr>
      </p:cxnSp>
      <p:cxnSp>
        <p:nvCxnSpPr>
          <p:cNvPr id="243" name="Google Shape;243;p28"/>
          <p:cNvCxnSpPr>
            <a:stCxn id="242" idx="3"/>
            <a:endCxn id="233" idx="2"/>
          </p:cNvCxnSpPr>
          <p:nvPr/>
        </p:nvCxnSpPr>
        <p:spPr>
          <a:xfrm rot="10800000" flipH="1">
            <a:off x="6780365" y="3326935"/>
            <a:ext cx="1152400" cy="1227600"/>
          </a:xfrm>
          <a:prstGeom prst="bentConnector2">
            <a:avLst/>
          </a:prstGeom>
          <a:noFill/>
          <a:ln w="9525" cap="flat" cmpd="sng">
            <a:solidFill>
              <a:schemeClr val="dk2"/>
            </a:solidFill>
            <a:prstDash val="solid"/>
            <a:round/>
            <a:headEnd type="none" w="med" len="med"/>
            <a:tailEnd type="triangle" w="med" len="med"/>
          </a:ln>
        </p:spPr>
      </p:cxnSp>
      <p:sp>
        <p:nvSpPr>
          <p:cNvPr id="244" name="Google Shape;244;p28"/>
          <p:cNvSpPr txBox="1"/>
          <p:nvPr/>
        </p:nvSpPr>
        <p:spPr>
          <a:xfrm>
            <a:off x="4074767" y="4892567"/>
            <a:ext cx="4118800" cy="984845"/>
          </a:xfrm>
          <a:prstGeom prst="rect">
            <a:avLst/>
          </a:prstGeom>
          <a:noFill/>
          <a:ln>
            <a:noFill/>
          </a:ln>
        </p:spPr>
        <p:txBody>
          <a:bodyPr spcFirstLastPara="1" wrap="square" lIns="121900" tIns="121900" rIns="121900" bIns="121900" anchor="t" anchorCtr="0">
            <a:spAutoFit/>
          </a:bodyPr>
          <a:lstStyle/>
          <a:p>
            <a:pPr algn="ctr"/>
            <a:r>
              <a:rPr lang="en" sz="2400"/>
              <a:t>Shared Key</a:t>
            </a:r>
            <a:endParaRPr sz="2400"/>
          </a:p>
          <a:p>
            <a:pPr algn="ctr"/>
            <a:r>
              <a:rPr lang="en" sz="2400"/>
              <a:t>(same key for both E and D)</a:t>
            </a:r>
            <a:endParaRPr sz="2400"/>
          </a:p>
        </p:txBody>
      </p:sp>
      <p:pic>
        <p:nvPicPr>
          <p:cNvPr id="242" name="Google Shape;242;p28"/>
          <p:cNvPicPr preferRelativeResize="0"/>
          <p:nvPr/>
        </p:nvPicPr>
        <p:blipFill>
          <a:blip r:embed="rId4">
            <a:alphaModFix/>
          </a:blip>
          <a:stretch>
            <a:fillRect/>
          </a:stretch>
        </p:blipFill>
        <p:spPr>
          <a:xfrm>
            <a:off x="5487968" y="4308505"/>
            <a:ext cx="1292397" cy="492060"/>
          </a:xfrm>
          <a:prstGeom prst="rect">
            <a:avLst/>
          </a:prstGeom>
          <a:noFill/>
          <a:ln>
            <a:noFill/>
          </a:ln>
        </p:spPr>
      </p:pic>
      <p:pic>
        <p:nvPicPr>
          <p:cNvPr id="18" name="Google Shape;318;p35">
            <a:extLst>
              <a:ext uri="{FF2B5EF4-FFF2-40B4-BE49-F238E27FC236}">
                <a16:creationId xmlns:a16="http://schemas.microsoft.com/office/drawing/2014/main" id="{3D02B055-F734-4EDF-B832-CD00D4A61D01}"/>
              </a:ext>
            </a:extLst>
          </p:cNvPr>
          <p:cNvPicPr preferRelativeResize="0"/>
          <p:nvPr/>
        </p:nvPicPr>
        <p:blipFill>
          <a:blip r:embed="rId5">
            <a:alphaModFix/>
          </a:blip>
          <a:stretch>
            <a:fillRect/>
          </a:stretch>
        </p:blipFill>
        <p:spPr>
          <a:xfrm>
            <a:off x="515933" y="2327733"/>
            <a:ext cx="1154432" cy="1234467"/>
          </a:xfrm>
          <a:prstGeom prst="rect">
            <a:avLst/>
          </a:prstGeom>
          <a:noFill/>
          <a:ln>
            <a:noFill/>
          </a:ln>
        </p:spPr>
      </p:pic>
      <p:pic>
        <p:nvPicPr>
          <p:cNvPr id="19" name="Google Shape;319;p35">
            <a:extLst>
              <a:ext uri="{FF2B5EF4-FFF2-40B4-BE49-F238E27FC236}">
                <a16:creationId xmlns:a16="http://schemas.microsoft.com/office/drawing/2014/main" id="{91F2B900-8DFB-405B-86FE-00AA286169F6}"/>
              </a:ext>
            </a:extLst>
          </p:cNvPr>
          <p:cNvPicPr preferRelativeResize="0"/>
          <p:nvPr/>
        </p:nvPicPr>
        <p:blipFill>
          <a:blip r:embed="rId5">
            <a:alphaModFix/>
          </a:blip>
          <a:stretch>
            <a:fillRect/>
          </a:stretch>
        </p:blipFill>
        <p:spPr>
          <a:xfrm>
            <a:off x="10597967" y="2327733"/>
            <a:ext cx="1154432" cy="1234467"/>
          </a:xfrm>
          <a:prstGeom prst="rect">
            <a:avLst/>
          </a:prstGeom>
          <a:noFill/>
          <a:ln>
            <a:noFill/>
          </a:ln>
        </p:spPr>
      </p:pic>
      <p:sp>
        <p:nvSpPr>
          <p:cNvPr id="20" name="Google Shape;320;p35">
            <a:extLst>
              <a:ext uri="{FF2B5EF4-FFF2-40B4-BE49-F238E27FC236}">
                <a16:creationId xmlns:a16="http://schemas.microsoft.com/office/drawing/2014/main" id="{0009EA8B-8174-45D6-B8C2-0DAB292E5A85}"/>
              </a:ext>
            </a:extLst>
          </p:cNvPr>
          <p:cNvSpPr txBox="1"/>
          <p:nvPr/>
        </p:nvSpPr>
        <p:spPr>
          <a:xfrm>
            <a:off x="515951" y="3738333"/>
            <a:ext cx="1154400" cy="615513"/>
          </a:xfrm>
          <a:prstGeom prst="rect">
            <a:avLst/>
          </a:prstGeom>
          <a:noFill/>
          <a:ln>
            <a:noFill/>
          </a:ln>
        </p:spPr>
        <p:txBody>
          <a:bodyPr spcFirstLastPara="1" wrap="square" lIns="121900" tIns="121900" rIns="121900" bIns="121900" anchor="t" anchorCtr="0">
            <a:spAutoFit/>
          </a:bodyPr>
          <a:lstStyle/>
          <a:p>
            <a:pPr algn="ctr"/>
            <a:r>
              <a:rPr lang="en" sz="2400" dirty="0"/>
              <a:t>Alice</a:t>
            </a:r>
            <a:endParaRPr sz="2400" dirty="0"/>
          </a:p>
        </p:txBody>
      </p:sp>
      <p:sp>
        <p:nvSpPr>
          <p:cNvPr id="21" name="Google Shape;321;p35">
            <a:extLst>
              <a:ext uri="{FF2B5EF4-FFF2-40B4-BE49-F238E27FC236}">
                <a16:creationId xmlns:a16="http://schemas.microsoft.com/office/drawing/2014/main" id="{EDBF2520-0944-4069-B6FA-4E5BE90EE2D3}"/>
              </a:ext>
            </a:extLst>
          </p:cNvPr>
          <p:cNvSpPr txBox="1"/>
          <p:nvPr/>
        </p:nvSpPr>
        <p:spPr>
          <a:xfrm>
            <a:off x="10597967" y="3738333"/>
            <a:ext cx="1154400" cy="615513"/>
          </a:xfrm>
          <a:prstGeom prst="rect">
            <a:avLst/>
          </a:prstGeom>
          <a:noFill/>
          <a:ln>
            <a:noFill/>
          </a:ln>
        </p:spPr>
        <p:txBody>
          <a:bodyPr spcFirstLastPara="1" wrap="square" lIns="121900" tIns="121900" rIns="121900" bIns="121900" anchor="t" anchorCtr="0">
            <a:spAutoFit/>
          </a:bodyPr>
          <a:lstStyle/>
          <a:p>
            <a:pPr algn="ctr"/>
            <a:r>
              <a:rPr lang="en" sz="2400"/>
              <a:t>Bob</a:t>
            </a:r>
            <a:endParaRPr sz="2400"/>
          </a:p>
        </p:txBody>
      </p:sp>
      <p:sp>
        <p:nvSpPr>
          <p:cNvPr id="2" name="TextBox 1">
            <a:extLst>
              <a:ext uri="{FF2B5EF4-FFF2-40B4-BE49-F238E27FC236}">
                <a16:creationId xmlns:a16="http://schemas.microsoft.com/office/drawing/2014/main" id="{44DEAE84-FCB1-4AF5-8A54-A6C2B62F9A48}"/>
              </a:ext>
            </a:extLst>
          </p:cNvPr>
          <p:cNvSpPr txBox="1"/>
          <p:nvPr/>
        </p:nvSpPr>
        <p:spPr>
          <a:xfrm>
            <a:off x="3015033" y="1711269"/>
            <a:ext cx="2758704" cy="369332"/>
          </a:xfrm>
          <a:prstGeom prst="rect">
            <a:avLst/>
          </a:prstGeom>
          <a:noFill/>
        </p:spPr>
        <p:txBody>
          <a:bodyPr wrap="none" rtlCol="0">
            <a:spAutoFit/>
          </a:bodyPr>
          <a:lstStyle/>
          <a:p>
            <a:pPr algn="ctr"/>
            <a:r>
              <a:rPr lang="en-US" dirty="0"/>
              <a:t>E = Encryption Algorithm</a:t>
            </a:r>
          </a:p>
        </p:txBody>
      </p:sp>
      <p:sp>
        <p:nvSpPr>
          <p:cNvPr id="23" name="TextBox 22">
            <a:extLst>
              <a:ext uri="{FF2B5EF4-FFF2-40B4-BE49-F238E27FC236}">
                <a16:creationId xmlns:a16="http://schemas.microsoft.com/office/drawing/2014/main" id="{8C72D943-CC42-472F-9BCA-04C0145C67E1}"/>
              </a:ext>
            </a:extLst>
          </p:cNvPr>
          <p:cNvSpPr txBox="1"/>
          <p:nvPr/>
        </p:nvSpPr>
        <p:spPr>
          <a:xfrm>
            <a:off x="6513338" y="1711269"/>
            <a:ext cx="2838855" cy="369332"/>
          </a:xfrm>
          <a:prstGeom prst="rect">
            <a:avLst/>
          </a:prstGeom>
          <a:noFill/>
        </p:spPr>
        <p:txBody>
          <a:bodyPr wrap="none" rtlCol="0">
            <a:spAutoFit/>
          </a:bodyPr>
          <a:lstStyle/>
          <a:p>
            <a:pPr algn="ctr"/>
            <a:r>
              <a:rPr lang="en-US" dirty="0"/>
              <a:t>D = Decryption Algorithm</a:t>
            </a:r>
          </a:p>
        </p:txBody>
      </p:sp>
      <p:sp>
        <p:nvSpPr>
          <p:cNvPr id="3" name="Slide Number Placeholder 2">
            <a:extLst>
              <a:ext uri="{FF2B5EF4-FFF2-40B4-BE49-F238E27FC236}">
                <a16:creationId xmlns:a16="http://schemas.microsoft.com/office/drawing/2014/main" id="{AFAD03D2-1D17-4F12-BB8E-FBF5BDB32337}"/>
              </a:ext>
            </a:extLst>
          </p:cNvPr>
          <p:cNvSpPr>
            <a:spLocks noGrp="1"/>
          </p:cNvSpPr>
          <p:nvPr>
            <p:ph type="sldNum" idx="12"/>
          </p:nvPr>
        </p:nvSpPr>
        <p:spPr/>
        <p:txBody>
          <a:bodyPr/>
          <a:lstStyle/>
          <a:p>
            <a:fld id="{00000000-1234-1234-1234-123412341234}" type="slidenum">
              <a:rPr lang="en" smtClean="0"/>
              <a:pPr/>
              <a:t>18</a:t>
            </a:fld>
            <a:endParaRPr lang="e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dirty="0"/>
              <a:t>3.4. Symmetric Key Cryptography: Applications</a:t>
            </a:r>
            <a:endParaRPr dirty="0"/>
          </a:p>
        </p:txBody>
      </p:sp>
      <p:sp>
        <p:nvSpPr>
          <p:cNvPr id="250" name="Google Shape;250;p29"/>
          <p:cNvSpPr txBox="1"/>
          <p:nvPr/>
        </p:nvSpPr>
        <p:spPr>
          <a:xfrm>
            <a:off x="2189967" y="2968534"/>
            <a:ext cx="3283200" cy="984845"/>
          </a:xfrm>
          <a:prstGeom prst="rect">
            <a:avLst/>
          </a:prstGeom>
          <a:noFill/>
          <a:ln>
            <a:noFill/>
          </a:ln>
        </p:spPr>
        <p:txBody>
          <a:bodyPr spcFirstLastPara="1" wrap="square" lIns="121900" tIns="121900" rIns="121900" bIns="121900" anchor="t" anchorCtr="0">
            <a:spAutoFit/>
          </a:bodyPr>
          <a:lstStyle/>
          <a:p>
            <a:pPr algn="ctr"/>
            <a:r>
              <a:rPr lang="en" sz="2400"/>
              <a:t>Managing own user account</a:t>
            </a:r>
            <a:endParaRPr sz="2400"/>
          </a:p>
        </p:txBody>
      </p:sp>
      <p:pic>
        <p:nvPicPr>
          <p:cNvPr id="251" name="Google Shape;251;p29"/>
          <p:cNvPicPr preferRelativeResize="0"/>
          <p:nvPr/>
        </p:nvPicPr>
        <p:blipFill>
          <a:blip r:embed="rId3">
            <a:alphaModFix/>
          </a:blip>
          <a:stretch>
            <a:fillRect/>
          </a:stretch>
        </p:blipFill>
        <p:spPr>
          <a:xfrm>
            <a:off x="1205267" y="1687500"/>
            <a:ext cx="1154432" cy="1234467"/>
          </a:xfrm>
          <a:prstGeom prst="rect">
            <a:avLst/>
          </a:prstGeom>
          <a:noFill/>
          <a:ln>
            <a:noFill/>
          </a:ln>
        </p:spPr>
      </p:pic>
      <p:pic>
        <p:nvPicPr>
          <p:cNvPr id="252" name="Google Shape;252;p29"/>
          <p:cNvPicPr preferRelativeResize="0"/>
          <p:nvPr/>
        </p:nvPicPr>
        <p:blipFill>
          <a:blip r:embed="rId4">
            <a:alphaModFix/>
          </a:blip>
          <a:stretch>
            <a:fillRect/>
          </a:stretch>
        </p:blipFill>
        <p:spPr>
          <a:xfrm>
            <a:off x="3979034" y="1649001"/>
            <a:ext cx="2165965" cy="1311432"/>
          </a:xfrm>
          <a:prstGeom prst="rect">
            <a:avLst/>
          </a:prstGeom>
          <a:noFill/>
          <a:ln>
            <a:noFill/>
          </a:ln>
        </p:spPr>
      </p:pic>
      <p:sp>
        <p:nvSpPr>
          <p:cNvPr id="253" name="Google Shape;253;p29"/>
          <p:cNvSpPr/>
          <p:nvPr/>
        </p:nvSpPr>
        <p:spPr>
          <a:xfrm>
            <a:off x="2592157" y="1724233"/>
            <a:ext cx="1154400" cy="560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t>E</a:t>
            </a:r>
            <a:endParaRPr sz="2400"/>
          </a:p>
        </p:txBody>
      </p:sp>
      <p:sp>
        <p:nvSpPr>
          <p:cNvPr id="254" name="Google Shape;254;p29"/>
          <p:cNvSpPr/>
          <p:nvPr/>
        </p:nvSpPr>
        <p:spPr>
          <a:xfrm>
            <a:off x="2592133" y="2284437"/>
            <a:ext cx="1154400" cy="6008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t>D</a:t>
            </a:r>
            <a:endParaRPr sz="2400"/>
          </a:p>
        </p:txBody>
      </p:sp>
      <p:sp>
        <p:nvSpPr>
          <p:cNvPr id="255" name="Google Shape;255;p29"/>
          <p:cNvSpPr/>
          <p:nvPr/>
        </p:nvSpPr>
        <p:spPr>
          <a:xfrm>
            <a:off x="8286934" y="1356967"/>
            <a:ext cx="1483033" cy="1525900"/>
          </a:xfrm>
          <a:prstGeom prst="flowChartMagneticDisk">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256" name="Google Shape;256;p29"/>
          <p:cNvPicPr preferRelativeResize="0"/>
          <p:nvPr/>
        </p:nvPicPr>
        <p:blipFill>
          <a:blip r:embed="rId5">
            <a:alphaModFix/>
          </a:blip>
          <a:stretch>
            <a:fillRect/>
          </a:stretch>
        </p:blipFill>
        <p:spPr>
          <a:xfrm>
            <a:off x="8754779" y="1738150"/>
            <a:ext cx="547339" cy="763597"/>
          </a:xfrm>
          <a:prstGeom prst="rect">
            <a:avLst/>
          </a:prstGeom>
          <a:noFill/>
          <a:ln>
            <a:noFill/>
          </a:ln>
        </p:spPr>
      </p:pic>
      <p:sp>
        <p:nvSpPr>
          <p:cNvPr id="257" name="Google Shape;257;p29"/>
          <p:cNvSpPr txBox="1"/>
          <p:nvPr/>
        </p:nvSpPr>
        <p:spPr>
          <a:xfrm>
            <a:off x="7386851" y="2783734"/>
            <a:ext cx="3283200" cy="800179"/>
          </a:xfrm>
          <a:prstGeom prst="rect">
            <a:avLst/>
          </a:prstGeom>
          <a:noFill/>
          <a:ln>
            <a:noFill/>
          </a:ln>
        </p:spPr>
        <p:txBody>
          <a:bodyPr spcFirstLastPara="1" wrap="square" lIns="121900" tIns="121900" rIns="121900" bIns="121900" anchor="t" anchorCtr="0">
            <a:spAutoFit/>
          </a:bodyPr>
          <a:lstStyle/>
          <a:p>
            <a:pPr algn="ctr"/>
            <a:r>
              <a:rPr lang="en" sz="2400"/>
              <a:t>File storage</a:t>
            </a:r>
            <a:endParaRPr sz="2400"/>
          </a:p>
          <a:p>
            <a:pPr algn="ctr"/>
            <a:r>
              <a:rPr lang="en" sz="1200"/>
              <a:t>(Disk Encryption we mentioned earlier, etc.)</a:t>
            </a:r>
            <a:endParaRPr sz="1200"/>
          </a:p>
        </p:txBody>
      </p:sp>
      <p:pic>
        <p:nvPicPr>
          <p:cNvPr id="258" name="Google Shape;258;p29"/>
          <p:cNvPicPr preferRelativeResize="0"/>
          <p:nvPr/>
        </p:nvPicPr>
        <p:blipFill>
          <a:blip r:embed="rId6">
            <a:alphaModFix/>
          </a:blip>
          <a:stretch>
            <a:fillRect/>
          </a:stretch>
        </p:blipFill>
        <p:spPr>
          <a:xfrm>
            <a:off x="6528033" y="4289349"/>
            <a:ext cx="1467800" cy="944001"/>
          </a:xfrm>
          <a:prstGeom prst="rect">
            <a:avLst/>
          </a:prstGeom>
          <a:noFill/>
          <a:ln>
            <a:noFill/>
          </a:ln>
        </p:spPr>
      </p:pic>
      <p:pic>
        <p:nvPicPr>
          <p:cNvPr id="259" name="Google Shape;259;p29"/>
          <p:cNvPicPr preferRelativeResize="0"/>
          <p:nvPr/>
        </p:nvPicPr>
        <p:blipFill>
          <a:blip r:embed="rId7">
            <a:alphaModFix/>
          </a:blip>
          <a:stretch>
            <a:fillRect/>
          </a:stretch>
        </p:blipFill>
        <p:spPr>
          <a:xfrm>
            <a:off x="3855479" y="4289348"/>
            <a:ext cx="1103517" cy="927853"/>
          </a:xfrm>
          <a:prstGeom prst="rect">
            <a:avLst/>
          </a:prstGeom>
          <a:noFill/>
          <a:ln>
            <a:noFill/>
          </a:ln>
        </p:spPr>
      </p:pic>
      <p:sp>
        <p:nvSpPr>
          <p:cNvPr id="260" name="Google Shape;260;p29"/>
          <p:cNvSpPr/>
          <p:nvPr/>
        </p:nvSpPr>
        <p:spPr>
          <a:xfrm>
            <a:off x="5104423" y="4541248"/>
            <a:ext cx="1294800" cy="535200"/>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t>WPA</a:t>
            </a:r>
            <a:endParaRPr sz="2400"/>
          </a:p>
        </p:txBody>
      </p:sp>
      <p:sp>
        <p:nvSpPr>
          <p:cNvPr id="261" name="Google Shape;261;p29"/>
          <p:cNvSpPr txBox="1"/>
          <p:nvPr/>
        </p:nvSpPr>
        <p:spPr>
          <a:xfrm>
            <a:off x="3809537" y="5444616"/>
            <a:ext cx="4517600" cy="984845"/>
          </a:xfrm>
          <a:prstGeom prst="rect">
            <a:avLst/>
          </a:prstGeom>
          <a:noFill/>
          <a:ln>
            <a:noFill/>
          </a:ln>
        </p:spPr>
        <p:txBody>
          <a:bodyPr spcFirstLastPara="1" wrap="square" lIns="121900" tIns="121900" rIns="121900" bIns="121900" anchor="t" anchorCtr="0">
            <a:spAutoFit/>
          </a:bodyPr>
          <a:lstStyle/>
          <a:p>
            <a:pPr algn="ctr"/>
            <a:r>
              <a:rPr lang="en" sz="2400"/>
              <a:t>Secure Network Protocols</a:t>
            </a:r>
            <a:endParaRPr sz="2400"/>
          </a:p>
          <a:p>
            <a:pPr algn="ctr"/>
            <a:r>
              <a:rPr lang="en" sz="1200"/>
              <a:t>(WPA = Wifi Protected Access)</a:t>
            </a:r>
            <a:endParaRPr sz="1200"/>
          </a:p>
          <a:p>
            <a:pPr algn="ctr"/>
            <a:r>
              <a:rPr lang="en" sz="1200"/>
              <a:t>You can also read </a:t>
            </a:r>
            <a:r>
              <a:rPr lang="en" sz="1067" u="sng">
                <a:solidFill>
                  <a:schemeClr val="hlink"/>
                </a:solidFill>
                <a:hlinkClick r:id="rId8"/>
              </a:rPr>
              <a:t>RFC4764</a:t>
            </a:r>
            <a:r>
              <a:rPr lang="en" sz="1067">
                <a:solidFill>
                  <a:schemeClr val="dk1"/>
                </a:solidFill>
              </a:rPr>
              <a:t> for more details about encryption.</a:t>
            </a:r>
            <a:endParaRPr sz="1200"/>
          </a:p>
        </p:txBody>
      </p:sp>
      <p:sp>
        <p:nvSpPr>
          <p:cNvPr id="262" name="Google Shape;262;p29"/>
          <p:cNvSpPr txBox="1"/>
          <p:nvPr/>
        </p:nvSpPr>
        <p:spPr>
          <a:xfrm>
            <a:off x="6342004" y="6267082"/>
            <a:ext cx="1894400" cy="369291"/>
          </a:xfrm>
          <a:prstGeom prst="rect">
            <a:avLst/>
          </a:prstGeom>
          <a:noFill/>
          <a:ln>
            <a:noFill/>
          </a:ln>
        </p:spPr>
        <p:txBody>
          <a:bodyPr spcFirstLastPara="1" wrap="square" lIns="121900" tIns="121900" rIns="121900" bIns="121900" anchor="t" anchorCtr="0">
            <a:spAutoFit/>
          </a:bodyPr>
          <a:lstStyle/>
          <a:p>
            <a:r>
              <a:rPr lang="en" sz="800">
                <a:solidFill>
                  <a:schemeClr val="dk1"/>
                </a:solidFill>
              </a:rPr>
              <a:t>P.S. That router </a:t>
            </a:r>
            <a:r>
              <a:rPr lang="en" sz="800" i="1">
                <a:solidFill>
                  <a:schemeClr val="dk1"/>
                </a:solidFill>
              </a:rPr>
              <a:t>isn’t</a:t>
            </a:r>
            <a:r>
              <a:rPr lang="en" sz="800">
                <a:solidFill>
                  <a:schemeClr val="dk1"/>
                </a:solidFill>
              </a:rPr>
              <a:t> a LinkSys :P</a:t>
            </a:r>
            <a:endParaRPr sz="800"/>
          </a:p>
        </p:txBody>
      </p:sp>
      <p:sp>
        <p:nvSpPr>
          <p:cNvPr id="2" name="Slide Number Placeholder 1">
            <a:extLst>
              <a:ext uri="{FF2B5EF4-FFF2-40B4-BE49-F238E27FC236}">
                <a16:creationId xmlns:a16="http://schemas.microsoft.com/office/drawing/2014/main" id="{99EE4CC2-758F-4275-AA9E-46760B643EDE}"/>
              </a:ext>
            </a:extLst>
          </p:cNvPr>
          <p:cNvSpPr>
            <a:spLocks noGrp="1"/>
          </p:cNvSpPr>
          <p:nvPr>
            <p:ph type="sldNum" idx="12"/>
          </p:nvPr>
        </p:nvSpPr>
        <p:spPr/>
        <p:txBody>
          <a:bodyPr/>
          <a:lstStyle/>
          <a:p>
            <a:fld id="{00000000-1234-1234-1234-123412341234}" type="slidenum">
              <a:rPr lang="en" smtClean="0"/>
              <a:pPr/>
              <a:t>19</a:t>
            </a:fld>
            <a:endParaRPr lang="e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83AF0-0C9A-4CBB-B40D-163166448415}"/>
              </a:ext>
            </a:extLst>
          </p:cNvPr>
          <p:cNvSpPr>
            <a:spLocks noGrp="1"/>
          </p:cNvSpPr>
          <p:nvPr>
            <p:ph type="title"/>
          </p:nvPr>
        </p:nvSpPr>
        <p:spPr/>
        <p:txBody>
          <a:bodyPr/>
          <a:lstStyle/>
          <a:p>
            <a:r>
              <a:rPr lang="en-US" dirty="0"/>
              <a:t>Announcement about Exam</a:t>
            </a:r>
          </a:p>
        </p:txBody>
      </p:sp>
      <p:sp>
        <p:nvSpPr>
          <p:cNvPr id="3" name="Content Placeholder 2">
            <a:extLst>
              <a:ext uri="{FF2B5EF4-FFF2-40B4-BE49-F238E27FC236}">
                <a16:creationId xmlns:a16="http://schemas.microsoft.com/office/drawing/2014/main" id="{632A5659-6A62-492A-824A-2B59B4E8C89E}"/>
              </a:ext>
            </a:extLst>
          </p:cNvPr>
          <p:cNvSpPr>
            <a:spLocks noGrp="1"/>
          </p:cNvSpPr>
          <p:nvPr>
            <p:ph idx="1"/>
          </p:nvPr>
        </p:nvSpPr>
        <p:spPr/>
        <p:txBody>
          <a:bodyPr>
            <a:normAutofit fontScale="92500" lnSpcReduction="10000"/>
          </a:bodyPr>
          <a:lstStyle/>
          <a:p>
            <a:r>
              <a:rPr lang="en-US" dirty="0"/>
              <a:t>Exam is </a:t>
            </a:r>
            <a:r>
              <a:rPr lang="en-US"/>
              <a:t>ON-SITE only.</a:t>
            </a:r>
          </a:p>
          <a:p>
            <a:endParaRPr lang="en-US" dirty="0"/>
          </a:p>
          <a:p>
            <a:r>
              <a:rPr lang="en-US" dirty="0"/>
              <a:t>The exam will use content from:</a:t>
            </a:r>
          </a:p>
          <a:p>
            <a:pPr lvl="1"/>
            <a:r>
              <a:rPr lang="en-US" dirty="0"/>
              <a:t>These presentations</a:t>
            </a:r>
          </a:p>
          <a:p>
            <a:pPr lvl="1"/>
            <a:r>
              <a:rPr lang="en-US" dirty="0"/>
              <a:t>Official textbook by Kanazawa University</a:t>
            </a:r>
          </a:p>
          <a:p>
            <a:pPr lvl="1"/>
            <a:endParaRPr lang="en-US" dirty="0"/>
          </a:p>
          <a:p>
            <a:r>
              <a:rPr lang="en-US" dirty="0"/>
              <a:t>The following content will NOT be graded in exam:</a:t>
            </a:r>
          </a:p>
          <a:p>
            <a:pPr lvl="1"/>
            <a:r>
              <a:rPr lang="en-US" dirty="0"/>
              <a:t>Anywhere I have marked with “here be dragons”, such as DB normalization</a:t>
            </a:r>
          </a:p>
          <a:p>
            <a:pPr lvl="1"/>
            <a:endParaRPr lang="en-US" dirty="0"/>
          </a:p>
          <a:p>
            <a:r>
              <a:rPr lang="en-US" dirty="0"/>
              <a:t>This course discusses very broad subjects, so I don’t want to put anyone into disadvantage due to this broadness.</a:t>
            </a:r>
          </a:p>
        </p:txBody>
      </p:sp>
      <p:sp>
        <p:nvSpPr>
          <p:cNvPr id="4" name="Slide Number Placeholder 3">
            <a:extLst>
              <a:ext uri="{FF2B5EF4-FFF2-40B4-BE49-F238E27FC236}">
                <a16:creationId xmlns:a16="http://schemas.microsoft.com/office/drawing/2014/main" id="{14817DDA-E931-4DBA-832D-6D880264C74A}"/>
              </a:ext>
            </a:extLst>
          </p:cNvPr>
          <p:cNvSpPr>
            <a:spLocks noGrp="1"/>
          </p:cNvSpPr>
          <p:nvPr>
            <p:ph type="sldNum" sz="quarter" idx="12"/>
          </p:nvPr>
        </p:nvSpPr>
        <p:spPr/>
        <p:txBody>
          <a:bodyPr/>
          <a:lstStyle/>
          <a:p>
            <a:fld id="{0B02C7C3-1F9D-495C-A818-668CCDC0E8E2}" type="slidenum">
              <a:rPr lang="en-US" smtClean="0"/>
              <a:t>2</a:t>
            </a:fld>
            <a:endParaRPr lang="en-US"/>
          </a:p>
        </p:txBody>
      </p:sp>
    </p:spTree>
    <p:extLst>
      <p:ext uri="{BB962C8B-B14F-4D97-AF65-F5344CB8AC3E}">
        <p14:creationId xmlns:p14="http://schemas.microsoft.com/office/powerpoint/2010/main" val="1385677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5"/>
          <p:cNvSpPr/>
          <p:nvPr/>
        </p:nvSpPr>
        <p:spPr>
          <a:xfrm>
            <a:off x="6851033" y="1838233"/>
            <a:ext cx="5205200" cy="3879600"/>
          </a:xfrm>
          <a:prstGeom prst="roundRect">
            <a:avLst>
              <a:gd name="adj" fmla="val 5239"/>
            </a:avLst>
          </a:prstGeom>
          <a:noFill/>
          <a:ln w="19050" cap="flat" cmpd="sng">
            <a:solidFill>
              <a:schemeClr val="dk2"/>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305" name="Google Shape;305;p35"/>
          <p:cNvSpPr/>
          <p:nvPr/>
        </p:nvSpPr>
        <p:spPr>
          <a:xfrm>
            <a:off x="212100" y="1838233"/>
            <a:ext cx="5205200" cy="3879600"/>
          </a:xfrm>
          <a:prstGeom prst="roundRect">
            <a:avLst>
              <a:gd name="adj" fmla="val 5239"/>
            </a:avLst>
          </a:prstGeom>
          <a:noFill/>
          <a:ln w="19050" cap="flat" cmpd="sng">
            <a:solidFill>
              <a:schemeClr val="dk2"/>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306" name="Google Shape;306;p3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dirty="0"/>
              <a:t>3.5. Asymmetric Key Cryptography</a:t>
            </a:r>
            <a:endParaRPr dirty="0"/>
          </a:p>
        </p:txBody>
      </p:sp>
      <p:sp>
        <p:nvSpPr>
          <p:cNvPr id="307" name="Google Shape;307;p35"/>
          <p:cNvSpPr/>
          <p:nvPr/>
        </p:nvSpPr>
        <p:spPr>
          <a:xfrm>
            <a:off x="2058633" y="2233967"/>
            <a:ext cx="956400" cy="1422000"/>
          </a:xfrm>
          <a:prstGeom prst="snip1Rect">
            <a:avLst>
              <a:gd name="adj" fmla="val 33800"/>
            </a:avLst>
          </a:prstGeom>
          <a:solidFill>
            <a:srgbClr val="CFE2F3"/>
          </a:solidFill>
          <a:ln w="2857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Consolas"/>
              <a:ea typeface="Consolas"/>
              <a:cs typeface="Consolas"/>
              <a:sym typeface="Consolas"/>
            </a:endParaRPr>
          </a:p>
        </p:txBody>
      </p:sp>
      <p:sp>
        <p:nvSpPr>
          <p:cNvPr id="308" name="Google Shape;308;p35"/>
          <p:cNvSpPr/>
          <p:nvPr/>
        </p:nvSpPr>
        <p:spPr>
          <a:xfrm>
            <a:off x="9253300" y="2233967"/>
            <a:ext cx="956400" cy="1422000"/>
          </a:xfrm>
          <a:prstGeom prst="snip1Rect">
            <a:avLst>
              <a:gd name="adj" fmla="val 33800"/>
            </a:avLst>
          </a:prstGeom>
          <a:solidFill>
            <a:srgbClr val="CFE2F3"/>
          </a:solidFill>
          <a:ln w="2857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Consolas"/>
              <a:ea typeface="Consolas"/>
              <a:cs typeface="Consolas"/>
              <a:sym typeface="Consolas"/>
            </a:endParaRPr>
          </a:p>
        </p:txBody>
      </p:sp>
      <p:sp>
        <p:nvSpPr>
          <p:cNvPr id="309" name="Google Shape;309;p35"/>
          <p:cNvSpPr/>
          <p:nvPr/>
        </p:nvSpPr>
        <p:spPr>
          <a:xfrm>
            <a:off x="3953700" y="2563167"/>
            <a:ext cx="763600" cy="76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800"/>
              <a:t>E</a:t>
            </a:r>
            <a:endParaRPr sz="2800"/>
          </a:p>
        </p:txBody>
      </p:sp>
      <p:sp>
        <p:nvSpPr>
          <p:cNvPr id="310" name="Google Shape;310;p35"/>
          <p:cNvSpPr/>
          <p:nvPr/>
        </p:nvSpPr>
        <p:spPr>
          <a:xfrm>
            <a:off x="7551033" y="2563167"/>
            <a:ext cx="763600" cy="76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800"/>
              <a:t>D</a:t>
            </a:r>
            <a:endParaRPr sz="2800"/>
          </a:p>
        </p:txBody>
      </p:sp>
      <p:cxnSp>
        <p:nvCxnSpPr>
          <p:cNvPr id="311" name="Google Shape;311;p35"/>
          <p:cNvCxnSpPr>
            <a:stCxn id="307" idx="0"/>
            <a:endCxn id="309" idx="1"/>
          </p:cNvCxnSpPr>
          <p:nvPr/>
        </p:nvCxnSpPr>
        <p:spPr>
          <a:xfrm>
            <a:off x="3015033" y="2944967"/>
            <a:ext cx="938800" cy="0"/>
          </a:xfrm>
          <a:prstGeom prst="straightConnector1">
            <a:avLst/>
          </a:prstGeom>
          <a:noFill/>
          <a:ln w="9525" cap="flat" cmpd="sng">
            <a:solidFill>
              <a:schemeClr val="dk2"/>
            </a:solidFill>
            <a:prstDash val="solid"/>
            <a:round/>
            <a:headEnd type="none" w="med" len="med"/>
            <a:tailEnd type="triangle" w="med" len="med"/>
          </a:ln>
        </p:spPr>
      </p:cxnSp>
      <p:cxnSp>
        <p:nvCxnSpPr>
          <p:cNvPr id="312" name="Google Shape;312;p35"/>
          <p:cNvCxnSpPr>
            <a:stCxn id="309" idx="3"/>
            <a:endCxn id="313" idx="2"/>
          </p:cNvCxnSpPr>
          <p:nvPr/>
        </p:nvCxnSpPr>
        <p:spPr>
          <a:xfrm>
            <a:off x="4717300" y="2944967"/>
            <a:ext cx="938800" cy="0"/>
          </a:xfrm>
          <a:prstGeom prst="straightConnector1">
            <a:avLst/>
          </a:prstGeom>
          <a:noFill/>
          <a:ln w="9525" cap="flat" cmpd="sng">
            <a:solidFill>
              <a:schemeClr val="dk2"/>
            </a:solidFill>
            <a:prstDash val="solid"/>
            <a:round/>
            <a:headEnd type="none" w="med" len="med"/>
            <a:tailEnd type="triangle" w="med" len="med"/>
          </a:ln>
        </p:spPr>
      </p:cxnSp>
      <p:cxnSp>
        <p:nvCxnSpPr>
          <p:cNvPr id="314" name="Google Shape;314;p35"/>
          <p:cNvCxnSpPr>
            <a:stCxn id="313" idx="0"/>
            <a:endCxn id="310" idx="1"/>
          </p:cNvCxnSpPr>
          <p:nvPr/>
        </p:nvCxnSpPr>
        <p:spPr>
          <a:xfrm>
            <a:off x="6612367" y="2944967"/>
            <a:ext cx="938800" cy="0"/>
          </a:xfrm>
          <a:prstGeom prst="straightConnector1">
            <a:avLst/>
          </a:prstGeom>
          <a:noFill/>
          <a:ln w="9525" cap="flat" cmpd="sng">
            <a:solidFill>
              <a:schemeClr val="dk2"/>
            </a:solidFill>
            <a:prstDash val="solid"/>
            <a:round/>
            <a:headEnd type="none" w="med" len="med"/>
            <a:tailEnd type="triangle" w="med" len="med"/>
          </a:ln>
        </p:spPr>
      </p:cxnSp>
      <p:cxnSp>
        <p:nvCxnSpPr>
          <p:cNvPr id="315" name="Google Shape;315;p35"/>
          <p:cNvCxnSpPr>
            <a:endCxn id="308" idx="2"/>
          </p:cNvCxnSpPr>
          <p:nvPr/>
        </p:nvCxnSpPr>
        <p:spPr>
          <a:xfrm>
            <a:off x="8314500" y="2944967"/>
            <a:ext cx="938800" cy="0"/>
          </a:xfrm>
          <a:prstGeom prst="straightConnector1">
            <a:avLst/>
          </a:prstGeom>
          <a:noFill/>
          <a:ln w="9525" cap="flat" cmpd="sng">
            <a:solidFill>
              <a:schemeClr val="dk2"/>
            </a:solidFill>
            <a:prstDash val="solid"/>
            <a:round/>
            <a:headEnd type="none" w="med" len="med"/>
            <a:tailEnd type="triangle" w="med" len="med"/>
          </a:ln>
        </p:spPr>
      </p:cxnSp>
      <p:grpSp>
        <p:nvGrpSpPr>
          <p:cNvPr id="316" name="Google Shape;316;p35"/>
          <p:cNvGrpSpPr/>
          <p:nvPr/>
        </p:nvGrpSpPr>
        <p:grpSpPr>
          <a:xfrm>
            <a:off x="5655967" y="2233967"/>
            <a:ext cx="956400" cy="1422000"/>
            <a:chOff x="4241975" y="2442375"/>
            <a:chExt cx="717300" cy="1066500"/>
          </a:xfrm>
        </p:grpSpPr>
        <p:sp>
          <p:nvSpPr>
            <p:cNvPr id="313" name="Google Shape;313;p35"/>
            <p:cNvSpPr/>
            <p:nvPr/>
          </p:nvSpPr>
          <p:spPr>
            <a:xfrm>
              <a:off x="4241975" y="2442375"/>
              <a:ext cx="717300" cy="1066500"/>
            </a:xfrm>
            <a:prstGeom prst="snip1Rect">
              <a:avLst>
                <a:gd name="adj" fmla="val 33800"/>
              </a:avLst>
            </a:prstGeom>
            <a:solidFill>
              <a:srgbClr val="F4CCCC"/>
            </a:solid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Consolas"/>
                <a:ea typeface="Consolas"/>
                <a:cs typeface="Consolas"/>
                <a:sym typeface="Consolas"/>
              </a:endParaRPr>
            </a:p>
          </p:txBody>
        </p:sp>
        <p:pic>
          <p:nvPicPr>
            <p:cNvPr id="317" name="Google Shape;317;p35"/>
            <p:cNvPicPr preferRelativeResize="0"/>
            <p:nvPr/>
          </p:nvPicPr>
          <p:blipFill>
            <a:blip r:embed="rId3">
              <a:alphaModFix/>
            </a:blip>
            <a:stretch>
              <a:fillRect/>
            </a:stretch>
          </p:blipFill>
          <p:spPr>
            <a:xfrm>
              <a:off x="4395422" y="2749262"/>
              <a:ext cx="410504" cy="572698"/>
            </a:xfrm>
            <a:prstGeom prst="rect">
              <a:avLst/>
            </a:prstGeom>
            <a:noFill/>
            <a:ln>
              <a:noFill/>
            </a:ln>
          </p:spPr>
        </p:pic>
      </p:grpSp>
      <p:pic>
        <p:nvPicPr>
          <p:cNvPr id="318" name="Google Shape;318;p35"/>
          <p:cNvPicPr preferRelativeResize="0"/>
          <p:nvPr/>
        </p:nvPicPr>
        <p:blipFill>
          <a:blip r:embed="rId4">
            <a:alphaModFix/>
          </a:blip>
          <a:stretch>
            <a:fillRect/>
          </a:stretch>
        </p:blipFill>
        <p:spPr>
          <a:xfrm>
            <a:off x="515933" y="2327733"/>
            <a:ext cx="1154432" cy="1234467"/>
          </a:xfrm>
          <a:prstGeom prst="rect">
            <a:avLst/>
          </a:prstGeom>
          <a:noFill/>
          <a:ln>
            <a:noFill/>
          </a:ln>
        </p:spPr>
      </p:pic>
      <p:pic>
        <p:nvPicPr>
          <p:cNvPr id="319" name="Google Shape;319;p35"/>
          <p:cNvPicPr preferRelativeResize="0"/>
          <p:nvPr/>
        </p:nvPicPr>
        <p:blipFill>
          <a:blip r:embed="rId4">
            <a:alphaModFix/>
          </a:blip>
          <a:stretch>
            <a:fillRect/>
          </a:stretch>
        </p:blipFill>
        <p:spPr>
          <a:xfrm>
            <a:off x="10597967" y="2327733"/>
            <a:ext cx="1154432" cy="1234467"/>
          </a:xfrm>
          <a:prstGeom prst="rect">
            <a:avLst/>
          </a:prstGeom>
          <a:noFill/>
          <a:ln>
            <a:noFill/>
          </a:ln>
        </p:spPr>
      </p:pic>
      <p:sp>
        <p:nvSpPr>
          <p:cNvPr id="320" name="Google Shape;320;p35"/>
          <p:cNvSpPr txBox="1"/>
          <p:nvPr/>
        </p:nvSpPr>
        <p:spPr>
          <a:xfrm>
            <a:off x="515951" y="3738333"/>
            <a:ext cx="1154400" cy="615513"/>
          </a:xfrm>
          <a:prstGeom prst="rect">
            <a:avLst/>
          </a:prstGeom>
          <a:noFill/>
          <a:ln>
            <a:noFill/>
          </a:ln>
        </p:spPr>
        <p:txBody>
          <a:bodyPr spcFirstLastPara="1" wrap="square" lIns="121900" tIns="121900" rIns="121900" bIns="121900" anchor="t" anchorCtr="0">
            <a:spAutoFit/>
          </a:bodyPr>
          <a:lstStyle/>
          <a:p>
            <a:pPr algn="ctr"/>
            <a:r>
              <a:rPr lang="en" sz="2400"/>
              <a:t>Alice</a:t>
            </a:r>
            <a:endParaRPr sz="2400"/>
          </a:p>
        </p:txBody>
      </p:sp>
      <p:sp>
        <p:nvSpPr>
          <p:cNvPr id="321" name="Google Shape;321;p35"/>
          <p:cNvSpPr txBox="1"/>
          <p:nvPr/>
        </p:nvSpPr>
        <p:spPr>
          <a:xfrm>
            <a:off x="10597967" y="3738333"/>
            <a:ext cx="1154400" cy="615513"/>
          </a:xfrm>
          <a:prstGeom prst="rect">
            <a:avLst/>
          </a:prstGeom>
          <a:noFill/>
          <a:ln>
            <a:noFill/>
          </a:ln>
        </p:spPr>
        <p:txBody>
          <a:bodyPr spcFirstLastPara="1" wrap="square" lIns="121900" tIns="121900" rIns="121900" bIns="121900" anchor="t" anchorCtr="0">
            <a:spAutoFit/>
          </a:bodyPr>
          <a:lstStyle/>
          <a:p>
            <a:pPr algn="ctr"/>
            <a:r>
              <a:rPr lang="en" sz="2400"/>
              <a:t>Bob</a:t>
            </a:r>
            <a:endParaRPr sz="2400"/>
          </a:p>
        </p:txBody>
      </p:sp>
      <p:pic>
        <p:nvPicPr>
          <p:cNvPr id="322" name="Google Shape;322;p35"/>
          <p:cNvPicPr preferRelativeResize="0"/>
          <p:nvPr/>
        </p:nvPicPr>
        <p:blipFill>
          <a:blip r:embed="rId5">
            <a:alphaModFix/>
          </a:blip>
          <a:stretch>
            <a:fillRect/>
          </a:stretch>
        </p:blipFill>
        <p:spPr>
          <a:xfrm>
            <a:off x="7080623" y="4194901"/>
            <a:ext cx="1704423" cy="649000"/>
          </a:xfrm>
          <a:prstGeom prst="rect">
            <a:avLst/>
          </a:prstGeom>
          <a:noFill/>
          <a:ln>
            <a:noFill/>
          </a:ln>
        </p:spPr>
      </p:pic>
      <p:pic>
        <p:nvPicPr>
          <p:cNvPr id="323" name="Google Shape;323;p35"/>
          <p:cNvPicPr preferRelativeResize="0"/>
          <p:nvPr/>
        </p:nvPicPr>
        <p:blipFill>
          <a:blip r:embed="rId6">
            <a:alphaModFix/>
          </a:blip>
          <a:stretch>
            <a:fillRect/>
          </a:stretch>
        </p:blipFill>
        <p:spPr>
          <a:xfrm>
            <a:off x="3483298" y="4194900"/>
            <a:ext cx="1704409" cy="649000"/>
          </a:xfrm>
          <a:prstGeom prst="rect">
            <a:avLst/>
          </a:prstGeom>
          <a:noFill/>
          <a:ln>
            <a:noFill/>
          </a:ln>
        </p:spPr>
      </p:pic>
      <p:cxnSp>
        <p:nvCxnSpPr>
          <p:cNvPr id="324" name="Google Shape;324;p35"/>
          <p:cNvCxnSpPr>
            <a:stCxn id="323" idx="0"/>
            <a:endCxn id="309" idx="2"/>
          </p:cNvCxnSpPr>
          <p:nvPr/>
        </p:nvCxnSpPr>
        <p:spPr>
          <a:xfrm rot="10800000">
            <a:off x="4335503" y="3326900"/>
            <a:ext cx="0" cy="868000"/>
          </a:xfrm>
          <a:prstGeom prst="straightConnector1">
            <a:avLst/>
          </a:prstGeom>
          <a:noFill/>
          <a:ln w="9525" cap="flat" cmpd="sng">
            <a:solidFill>
              <a:schemeClr val="dk2"/>
            </a:solidFill>
            <a:prstDash val="solid"/>
            <a:round/>
            <a:headEnd type="none" w="med" len="med"/>
            <a:tailEnd type="triangle" w="med" len="med"/>
          </a:ln>
        </p:spPr>
      </p:cxnSp>
      <p:cxnSp>
        <p:nvCxnSpPr>
          <p:cNvPr id="325" name="Google Shape;325;p35"/>
          <p:cNvCxnSpPr>
            <a:stCxn id="322" idx="0"/>
            <a:endCxn id="310" idx="2"/>
          </p:cNvCxnSpPr>
          <p:nvPr/>
        </p:nvCxnSpPr>
        <p:spPr>
          <a:xfrm rot="10800000">
            <a:off x="7932833" y="3326901"/>
            <a:ext cx="0" cy="868000"/>
          </a:xfrm>
          <a:prstGeom prst="straightConnector1">
            <a:avLst/>
          </a:prstGeom>
          <a:noFill/>
          <a:ln w="9525" cap="flat" cmpd="sng">
            <a:solidFill>
              <a:schemeClr val="dk2"/>
            </a:solidFill>
            <a:prstDash val="solid"/>
            <a:round/>
            <a:headEnd type="none" w="med" len="med"/>
            <a:tailEnd type="triangle" w="med" len="med"/>
          </a:ln>
        </p:spPr>
      </p:cxnSp>
      <p:sp>
        <p:nvSpPr>
          <p:cNvPr id="326" name="Google Shape;326;p35"/>
          <p:cNvSpPr txBox="1"/>
          <p:nvPr/>
        </p:nvSpPr>
        <p:spPr>
          <a:xfrm>
            <a:off x="2970100" y="4975567"/>
            <a:ext cx="2730800" cy="800179"/>
          </a:xfrm>
          <a:prstGeom prst="rect">
            <a:avLst/>
          </a:prstGeom>
          <a:noFill/>
          <a:ln>
            <a:noFill/>
          </a:ln>
        </p:spPr>
        <p:txBody>
          <a:bodyPr spcFirstLastPara="1" wrap="square" lIns="121900" tIns="121900" rIns="121900" bIns="121900" anchor="t" anchorCtr="0">
            <a:spAutoFit/>
          </a:bodyPr>
          <a:lstStyle/>
          <a:p>
            <a:pPr algn="ctr"/>
            <a:r>
              <a:rPr lang="en" b="1"/>
              <a:t>Bob’s </a:t>
            </a:r>
            <a:r>
              <a:rPr lang="en"/>
              <a:t>Public Key</a:t>
            </a:r>
            <a:endParaRPr/>
          </a:p>
          <a:p>
            <a:pPr algn="ctr"/>
            <a:r>
              <a:rPr lang="en"/>
              <a:t>(shared in advance)</a:t>
            </a:r>
            <a:endParaRPr/>
          </a:p>
        </p:txBody>
      </p:sp>
      <p:sp>
        <p:nvSpPr>
          <p:cNvPr id="327" name="Google Shape;327;p35"/>
          <p:cNvSpPr txBox="1"/>
          <p:nvPr/>
        </p:nvSpPr>
        <p:spPr>
          <a:xfrm>
            <a:off x="6567433" y="4975568"/>
            <a:ext cx="2730800" cy="523180"/>
          </a:xfrm>
          <a:prstGeom prst="rect">
            <a:avLst/>
          </a:prstGeom>
          <a:noFill/>
          <a:ln>
            <a:noFill/>
          </a:ln>
        </p:spPr>
        <p:txBody>
          <a:bodyPr spcFirstLastPara="1" wrap="square" lIns="121900" tIns="121900" rIns="121900" bIns="121900" anchor="t" anchorCtr="0">
            <a:spAutoFit/>
          </a:bodyPr>
          <a:lstStyle/>
          <a:p>
            <a:pPr algn="ctr"/>
            <a:r>
              <a:rPr lang="en" b="1"/>
              <a:t>Bob’s </a:t>
            </a:r>
            <a:r>
              <a:rPr lang="en"/>
              <a:t>Private Key</a:t>
            </a:r>
            <a:endParaRPr/>
          </a:p>
        </p:txBody>
      </p:sp>
      <p:sp>
        <p:nvSpPr>
          <p:cNvPr id="328" name="Google Shape;328;p35"/>
          <p:cNvSpPr txBox="1"/>
          <p:nvPr/>
        </p:nvSpPr>
        <p:spPr>
          <a:xfrm>
            <a:off x="1449284" y="5877034"/>
            <a:ext cx="2730800" cy="615513"/>
          </a:xfrm>
          <a:prstGeom prst="rect">
            <a:avLst/>
          </a:prstGeom>
          <a:noFill/>
          <a:ln>
            <a:noFill/>
          </a:ln>
        </p:spPr>
        <p:txBody>
          <a:bodyPr spcFirstLastPara="1" wrap="square" lIns="121900" tIns="121900" rIns="121900" bIns="121900" anchor="t" anchorCtr="0">
            <a:spAutoFit/>
          </a:bodyPr>
          <a:lstStyle/>
          <a:p>
            <a:pPr algn="ctr"/>
            <a:r>
              <a:rPr lang="en" sz="2400"/>
              <a:t>Alice’s Computer</a:t>
            </a:r>
            <a:endParaRPr sz="2400"/>
          </a:p>
        </p:txBody>
      </p:sp>
      <p:sp>
        <p:nvSpPr>
          <p:cNvPr id="329" name="Google Shape;329;p35"/>
          <p:cNvSpPr txBox="1"/>
          <p:nvPr/>
        </p:nvSpPr>
        <p:spPr>
          <a:xfrm>
            <a:off x="8088217" y="5877034"/>
            <a:ext cx="2730800" cy="615513"/>
          </a:xfrm>
          <a:prstGeom prst="rect">
            <a:avLst/>
          </a:prstGeom>
          <a:noFill/>
          <a:ln>
            <a:noFill/>
          </a:ln>
        </p:spPr>
        <p:txBody>
          <a:bodyPr spcFirstLastPara="1" wrap="square" lIns="121900" tIns="121900" rIns="121900" bIns="121900" anchor="t" anchorCtr="0">
            <a:spAutoFit/>
          </a:bodyPr>
          <a:lstStyle/>
          <a:p>
            <a:pPr algn="ctr"/>
            <a:r>
              <a:rPr lang="en" sz="2400"/>
              <a:t>Bob’s Computer</a:t>
            </a:r>
            <a:endParaRPr sz="2400"/>
          </a:p>
        </p:txBody>
      </p:sp>
      <p:sp>
        <p:nvSpPr>
          <p:cNvPr id="330" name="Google Shape;330;p35"/>
          <p:cNvSpPr txBox="1"/>
          <p:nvPr/>
        </p:nvSpPr>
        <p:spPr>
          <a:xfrm>
            <a:off x="4414867" y="5877034"/>
            <a:ext cx="3362400" cy="800179"/>
          </a:xfrm>
          <a:prstGeom prst="rect">
            <a:avLst/>
          </a:prstGeom>
          <a:noFill/>
          <a:ln>
            <a:noFill/>
          </a:ln>
        </p:spPr>
        <p:txBody>
          <a:bodyPr spcFirstLastPara="1" wrap="square" lIns="121900" tIns="121900" rIns="121900" bIns="121900" anchor="t" anchorCtr="0">
            <a:spAutoFit/>
          </a:bodyPr>
          <a:lstStyle/>
          <a:p>
            <a:pPr algn="ctr"/>
            <a:r>
              <a:rPr lang="en" dirty="0"/>
              <a:t>Communication Channel</a:t>
            </a:r>
            <a:endParaRPr dirty="0"/>
          </a:p>
          <a:p>
            <a:pPr algn="ctr"/>
            <a:r>
              <a:rPr lang="en" dirty="0"/>
              <a:t>(no man’s land)</a:t>
            </a:r>
            <a:endParaRPr dirty="0"/>
          </a:p>
        </p:txBody>
      </p:sp>
      <p:sp>
        <p:nvSpPr>
          <p:cNvPr id="2" name="Slide Number Placeholder 1">
            <a:extLst>
              <a:ext uri="{FF2B5EF4-FFF2-40B4-BE49-F238E27FC236}">
                <a16:creationId xmlns:a16="http://schemas.microsoft.com/office/drawing/2014/main" id="{10EE84BD-AA61-40E0-B3DB-8E8B3A7AE04E}"/>
              </a:ext>
            </a:extLst>
          </p:cNvPr>
          <p:cNvSpPr>
            <a:spLocks noGrp="1"/>
          </p:cNvSpPr>
          <p:nvPr>
            <p:ph type="sldNum" idx="12"/>
          </p:nvPr>
        </p:nvSpPr>
        <p:spPr/>
        <p:txBody>
          <a:bodyPr/>
          <a:lstStyle/>
          <a:p>
            <a:fld id="{00000000-1234-1234-1234-123412341234}" type="slidenum">
              <a:rPr lang="en" smtClean="0"/>
              <a:pPr/>
              <a:t>20</a:t>
            </a:fld>
            <a:endParaRPr lang="e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dirty="0"/>
              <a:t>3.5. </a:t>
            </a:r>
            <a:r>
              <a:rPr lang="en" sz="4000" dirty="0"/>
              <a:t>Applications of Asymmetric Key Cryptography</a:t>
            </a:r>
            <a:endParaRPr dirty="0"/>
          </a:p>
        </p:txBody>
      </p:sp>
      <p:pic>
        <p:nvPicPr>
          <p:cNvPr id="355" name="Google Shape;355;p38"/>
          <p:cNvPicPr preferRelativeResize="0"/>
          <p:nvPr/>
        </p:nvPicPr>
        <p:blipFill>
          <a:blip r:embed="rId3">
            <a:alphaModFix/>
          </a:blip>
          <a:stretch>
            <a:fillRect/>
          </a:stretch>
        </p:blipFill>
        <p:spPr>
          <a:xfrm>
            <a:off x="876351" y="1912333"/>
            <a:ext cx="1154432" cy="1234467"/>
          </a:xfrm>
          <a:prstGeom prst="rect">
            <a:avLst/>
          </a:prstGeom>
          <a:noFill/>
          <a:ln>
            <a:noFill/>
          </a:ln>
        </p:spPr>
      </p:pic>
      <p:pic>
        <p:nvPicPr>
          <p:cNvPr id="356" name="Google Shape;356;p38"/>
          <p:cNvPicPr preferRelativeResize="0"/>
          <p:nvPr/>
        </p:nvPicPr>
        <p:blipFill>
          <a:blip r:embed="rId3">
            <a:alphaModFix/>
          </a:blip>
          <a:stretch>
            <a:fillRect/>
          </a:stretch>
        </p:blipFill>
        <p:spPr>
          <a:xfrm>
            <a:off x="4551084" y="1912333"/>
            <a:ext cx="1154432" cy="1234467"/>
          </a:xfrm>
          <a:prstGeom prst="rect">
            <a:avLst/>
          </a:prstGeom>
          <a:noFill/>
          <a:ln>
            <a:noFill/>
          </a:ln>
        </p:spPr>
      </p:pic>
      <p:pic>
        <p:nvPicPr>
          <p:cNvPr id="357" name="Google Shape;357;p38"/>
          <p:cNvPicPr preferRelativeResize="0"/>
          <p:nvPr/>
        </p:nvPicPr>
        <p:blipFill>
          <a:blip r:embed="rId4">
            <a:alphaModFix/>
          </a:blip>
          <a:stretch>
            <a:fillRect/>
          </a:stretch>
        </p:blipFill>
        <p:spPr>
          <a:xfrm>
            <a:off x="2251551" y="2014934"/>
            <a:ext cx="1457101" cy="554799"/>
          </a:xfrm>
          <a:prstGeom prst="rect">
            <a:avLst/>
          </a:prstGeom>
          <a:noFill/>
          <a:ln>
            <a:noFill/>
          </a:ln>
        </p:spPr>
      </p:pic>
      <p:pic>
        <p:nvPicPr>
          <p:cNvPr id="358" name="Google Shape;358;p38"/>
          <p:cNvPicPr preferRelativeResize="0"/>
          <p:nvPr/>
        </p:nvPicPr>
        <p:blipFill>
          <a:blip r:embed="rId4">
            <a:alphaModFix/>
          </a:blip>
          <a:stretch>
            <a:fillRect/>
          </a:stretch>
        </p:blipFill>
        <p:spPr>
          <a:xfrm>
            <a:off x="2958451" y="2677701"/>
            <a:ext cx="1457101" cy="554799"/>
          </a:xfrm>
          <a:prstGeom prst="rect">
            <a:avLst/>
          </a:prstGeom>
          <a:noFill/>
          <a:ln>
            <a:noFill/>
          </a:ln>
        </p:spPr>
      </p:pic>
      <p:sp>
        <p:nvSpPr>
          <p:cNvPr id="359" name="Google Shape;359;p38"/>
          <p:cNvSpPr txBox="1"/>
          <p:nvPr/>
        </p:nvSpPr>
        <p:spPr>
          <a:xfrm>
            <a:off x="687417" y="3243468"/>
            <a:ext cx="5090400" cy="1169511"/>
          </a:xfrm>
          <a:prstGeom prst="rect">
            <a:avLst/>
          </a:prstGeom>
          <a:noFill/>
          <a:ln>
            <a:noFill/>
          </a:ln>
        </p:spPr>
        <p:txBody>
          <a:bodyPr spcFirstLastPara="1" wrap="square" lIns="121900" tIns="121900" rIns="121900" bIns="121900" anchor="t" anchorCtr="0">
            <a:spAutoFit/>
          </a:bodyPr>
          <a:lstStyle/>
          <a:p>
            <a:pPr algn="ctr"/>
            <a:r>
              <a:rPr lang="en" sz="2000" dirty="0"/>
              <a:t>Secure Key Exchange and Authentication</a:t>
            </a:r>
            <a:endParaRPr sz="2000" dirty="0"/>
          </a:p>
          <a:p>
            <a:pPr algn="ctr"/>
            <a:r>
              <a:rPr lang="en" sz="2000" dirty="0"/>
              <a:t>(to set up for future communication using symmetric key encryption)</a:t>
            </a:r>
            <a:endParaRPr sz="2000" dirty="0"/>
          </a:p>
        </p:txBody>
      </p:sp>
      <p:sp>
        <p:nvSpPr>
          <p:cNvPr id="360" name="Google Shape;360;p38"/>
          <p:cNvSpPr/>
          <p:nvPr/>
        </p:nvSpPr>
        <p:spPr>
          <a:xfrm flipH="1">
            <a:off x="7253784" y="1573185"/>
            <a:ext cx="3411200" cy="672400"/>
          </a:xfrm>
          <a:prstGeom prst="wedgeRoundRectCallout">
            <a:avLst>
              <a:gd name="adj1" fmla="val -59331"/>
              <a:gd name="adj2" fmla="val 35522"/>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2400"/>
              <a:t>CATS!</a:t>
            </a:r>
            <a:endParaRPr sz="2400"/>
          </a:p>
        </p:txBody>
      </p:sp>
      <p:sp>
        <p:nvSpPr>
          <p:cNvPr id="361" name="Google Shape;361;p38"/>
          <p:cNvSpPr/>
          <p:nvPr/>
        </p:nvSpPr>
        <p:spPr>
          <a:xfrm>
            <a:off x="7253784" y="2509933"/>
            <a:ext cx="3411200" cy="672400"/>
          </a:xfrm>
          <a:prstGeom prst="wedgeRoundRectCallout">
            <a:avLst>
              <a:gd name="adj1" fmla="val -59331"/>
              <a:gd name="adj2" fmla="val 35522"/>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2400"/>
              <a:t>LOLOLOLOL</a:t>
            </a:r>
            <a:endParaRPr sz="2400"/>
          </a:p>
        </p:txBody>
      </p:sp>
      <p:sp>
        <p:nvSpPr>
          <p:cNvPr id="362" name="Google Shape;362;p38"/>
          <p:cNvSpPr txBox="1"/>
          <p:nvPr/>
        </p:nvSpPr>
        <p:spPr>
          <a:xfrm>
            <a:off x="6414184" y="3243468"/>
            <a:ext cx="5090400" cy="553957"/>
          </a:xfrm>
          <a:prstGeom prst="rect">
            <a:avLst/>
          </a:prstGeom>
          <a:noFill/>
          <a:ln>
            <a:noFill/>
          </a:ln>
        </p:spPr>
        <p:txBody>
          <a:bodyPr spcFirstLastPara="1" wrap="square" lIns="121900" tIns="121900" rIns="121900" bIns="121900" anchor="t" anchorCtr="0">
            <a:spAutoFit/>
          </a:bodyPr>
          <a:lstStyle/>
          <a:p>
            <a:pPr algn="ctr"/>
            <a:r>
              <a:rPr lang="en" sz="2000"/>
              <a:t>Secure Messaging and Emails</a:t>
            </a:r>
            <a:endParaRPr sz="2000"/>
          </a:p>
        </p:txBody>
      </p:sp>
      <p:sp>
        <p:nvSpPr>
          <p:cNvPr id="363" name="Google Shape;363;p38"/>
          <p:cNvSpPr txBox="1"/>
          <p:nvPr/>
        </p:nvSpPr>
        <p:spPr>
          <a:xfrm>
            <a:off x="3971304" y="5885947"/>
            <a:ext cx="6738400" cy="553957"/>
          </a:xfrm>
          <a:prstGeom prst="rect">
            <a:avLst/>
          </a:prstGeom>
          <a:noFill/>
          <a:ln>
            <a:noFill/>
          </a:ln>
        </p:spPr>
        <p:txBody>
          <a:bodyPr spcFirstLastPara="1" wrap="square" lIns="121900" tIns="121900" rIns="121900" bIns="121900" anchor="t" anchorCtr="0">
            <a:spAutoFit/>
          </a:bodyPr>
          <a:lstStyle/>
          <a:p>
            <a:pPr algn="ctr"/>
            <a:r>
              <a:rPr lang="en" sz="2000" dirty="0"/>
              <a:t>Digital Signatures</a:t>
            </a:r>
            <a:endParaRPr sz="2000" dirty="0"/>
          </a:p>
        </p:txBody>
      </p:sp>
      <p:pic>
        <p:nvPicPr>
          <p:cNvPr id="364" name="Google Shape;364;p38"/>
          <p:cNvPicPr preferRelativeResize="0"/>
          <p:nvPr/>
        </p:nvPicPr>
        <p:blipFill>
          <a:blip r:embed="rId3">
            <a:alphaModFix/>
          </a:blip>
          <a:stretch>
            <a:fillRect/>
          </a:stretch>
        </p:blipFill>
        <p:spPr>
          <a:xfrm>
            <a:off x="5459621" y="4556280"/>
            <a:ext cx="1154432" cy="1234467"/>
          </a:xfrm>
          <a:prstGeom prst="rect">
            <a:avLst/>
          </a:prstGeom>
          <a:noFill/>
          <a:ln>
            <a:noFill/>
          </a:ln>
        </p:spPr>
      </p:pic>
      <p:sp>
        <p:nvSpPr>
          <p:cNvPr id="365" name="Google Shape;365;p38"/>
          <p:cNvSpPr/>
          <p:nvPr/>
        </p:nvSpPr>
        <p:spPr>
          <a:xfrm>
            <a:off x="6827888" y="4270146"/>
            <a:ext cx="3411200" cy="672400"/>
          </a:xfrm>
          <a:prstGeom prst="wedgeRoundRectCallout">
            <a:avLst>
              <a:gd name="adj1" fmla="val -59331"/>
              <a:gd name="adj2" fmla="val 35522"/>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2000"/>
              <a:t>Well I really did say it.</a:t>
            </a:r>
            <a:endParaRPr sz="2000"/>
          </a:p>
        </p:txBody>
      </p:sp>
      <p:pic>
        <p:nvPicPr>
          <p:cNvPr id="366" name="Google Shape;366;p38"/>
          <p:cNvPicPr preferRelativeResize="0"/>
          <p:nvPr/>
        </p:nvPicPr>
        <p:blipFill>
          <a:blip r:embed="rId5">
            <a:alphaModFix/>
          </a:blip>
          <a:stretch>
            <a:fillRect/>
          </a:stretch>
        </p:blipFill>
        <p:spPr>
          <a:xfrm>
            <a:off x="9492505" y="4270139"/>
            <a:ext cx="883601" cy="1382413"/>
          </a:xfrm>
          <a:prstGeom prst="rect">
            <a:avLst/>
          </a:prstGeom>
          <a:noFill/>
          <a:ln>
            <a:noFill/>
          </a:ln>
        </p:spPr>
      </p:pic>
      <p:sp>
        <p:nvSpPr>
          <p:cNvPr id="2" name="Slide Number Placeholder 1">
            <a:extLst>
              <a:ext uri="{FF2B5EF4-FFF2-40B4-BE49-F238E27FC236}">
                <a16:creationId xmlns:a16="http://schemas.microsoft.com/office/drawing/2014/main" id="{B2A04E63-79E5-478F-B277-9ED645AA86A5}"/>
              </a:ext>
            </a:extLst>
          </p:cNvPr>
          <p:cNvSpPr>
            <a:spLocks noGrp="1"/>
          </p:cNvSpPr>
          <p:nvPr>
            <p:ph type="sldNum" idx="12"/>
          </p:nvPr>
        </p:nvSpPr>
        <p:spPr/>
        <p:txBody>
          <a:bodyPr/>
          <a:lstStyle/>
          <a:p>
            <a:fld id="{00000000-1234-1234-1234-123412341234}" type="slidenum">
              <a:rPr lang="en" smtClean="0"/>
              <a:pPr/>
              <a:t>21</a:t>
            </a:fld>
            <a:endParaRPr lang="e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dirty="0"/>
              <a:t>3.6. </a:t>
            </a:r>
            <a:r>
              <a:rPr lang="en" sz="3100" dirty="0"/>
              <a:t>Asymmetric Key Cryptography:</a:t>
            </a:r>
            <a:r>
              <a:rPr lang="en" dirty="0"/>
              <a:t> </a:t>
            </a:r>
            <a:r>
              <a:rPr lang="en" sz="4000" dirty="0"/>
              <a:t>Public and Private Keys</a:t>
            </a:r>
            <a:endParaRPr dirty="0"/>
          </a:p>
        </p:txBody>
      </p:sp>
      <p:sp>
        <p:nvSpPr>
          <p:cNvPr id="345" name="Google Shape;345;p37"/>
          <p:cNvSpPr txBox="1">
            <a:spLocks noGrp="1"/>
          </p:cNvSpPr>
          <p:nvPr>
            <p:ph type="body" idx="1"/>
          </p:nvPr>
        </p:nvSpPr>
        <p:spPr>
          <a:xfrm>
            <a:off x="415600" y="1536633"/>
            <a:ext cx="5629200" cy="4555200"/>
          </a:xfrm>
          <a:prstGeom prst="rect">
            <a:avLst/>
          </a:prstGeom>
        </p:spPr>
        <p:txBody>
          <a:bodyPr spcFirstLastPara="1" vert="horz" wrap="square" lIns="121900" tIns="121900" rIns="121900" bIns="121900" rtlCol="0" anchor="t" anchorCtr="0">
            <a:normAutofit/>
          </a:bodyPr>
          <a:lstStyle/>
          <a:p>
            <a:pPr marL="0" indent="0">
              <a:buNone/>
            </a:pPr>
            <a:r>
              <a:rPr lang="en"/>
              <a:t>There ... are two keys per person?</a:t>
            </a:r>
            <a:endParaRPr/>
          </a:p>
          <a:p>
            <a:pPr marL="0" indent="0">
              <a:spcBef>
                <a:spcPts val="1600"/>
              </a:spcBef>
              <a:buNone/>
            </a:pPr>
            <a:r>
              <a:rPr lang="en"/>
              <a:t>Thus begins our discussion on asymmetric key cryptography.</a:t>
            </a:r>
            <a:endParaRPr/>
          </a:p>
          <a:p>
            <a:pPr marL="0" indent="0">
              <a:spcBef>
                <a:spcPts val="1600"/>
              </a:spcBef>
              <a:buNone/>
            </a:pPr>
            <a:r>
              <a:rPr lang="en" b="1"/>
              <a:t>Rule #1*</a:t>
            </a:r>
            <a:r>
              <a:rPr lang="en"/>
              <a:t>: The public and private keys are mathematically related pairs, but it must be  “impossible” to find the private key based on the public key!</a:t>
            </a:r>
            <a:endParaRPr/>
          </a:p>
          <a:p>
            <a:pPr marL="0" indent="0">
              <a:spcBef>
                <a:spcPts val="1600"/>
              </a:spcBef>
              <a:spcAft>
                <a:spcPts val="1600"/>
              </a:spcAft>
              <a:buNone/>
            </a:pPr>
            <a:r>
              <a:rPr lang="en" sz="1600"/>
              <a:t>(*Not literally, but it’s still pretty important.)</a:t>
            </a:r>
            <a:endParaRPr sz="1600"/>
          </a:p>
        </p:txBody>
      </p:sp>
      <p:pic>
        <p:nvPicPr>
          <p:cNvPr id="346" name="Google Shape;346;p37"/>
          <p:cNvPicPr preferRelativeResize="0"/>
          <p:nvPr/>
        </p:nvPicPr>
        <p:blipFill>
          <a:blip r:embed="rId3">
            <a:alphaModFix/>
          </a:blip>
          <a:stretch>
            <a:fillRect/>
          </a:stretch>
        </p:blipFill>
        <p:spPr>
          <a:xfrm>
            <a:off x="6972768" y="1736867"/>
            <a:ext cx="3128689" cy="1191268"/>
          </a:xfrm>
          <a:prstGeom prst="rect">
            <a:avLst/>
          </a:prstGeom>
          <a:noFill/>
          <a:ln>
            <a:noFill/>
          </a:ln>
        </p:spPr>
      </p:pic>
      <p:pic>
        <p:nvPicPr>
          <p:cNvPr id="347" name="Google Shape;347;p37"/>
          <p:cNvPicPr preferRelativeResize="0"/>
          <p:nvPr/>
        </p:nvPicPr>
        <p:blipFill>
          <a:blip r:embed="rId4">
            <a:alphaModFix/>
          </a:blip>
          <a:stretch>
            <a:fillRect/>
          </a:stretch>
        </p:blipFill>
        <p:spPr>
          <a:xfrm>
            <a:off x="6972767" y="4719133"/>
            <a:ext cx="3128664" cy="1191268"/>
          </a:xfrm>
          <a:prstGeom prst="rect">
            <a:avLst/>
          </a:prstGeom>
          <a:noFill/>
          <a:ln>
            <a:noFill/>
          </a:ln>
        </p:spPr>
      </p:pic>
      <p:cxnSp>
        <p:nvCxnSpPr>
          <p:cNvPr id="348" name="Google Shape;348;p37"/>
          <p:cNvCxnSpPr>
            <a:stCxn id="346" idx="2"/>
            <a:endCxn id="347" idx="0"/>
          </p:cNvCxnSpPr>
          <p:nvPr/>
        </p:nvCxnSpPr>
        <p:spPr>
          <a:xfrm>
            <a:off x="8537112" y="2928135"/>
            <a:ext cx="0" cy="1790800"/>
          </a:xfrm>
          <a:prstGeom prst="straightConnector1">
            <a:avLst/>
          </a:prstGeom>
          <a:noFill/>
          <a:ln w="38100" cap="flat" cmpd="sng">
            <a:solidFill>
              <a:schemeClr val="dk2"/>
            </a:solidFill>
            <a:prstDash val="solid"/>
            <a:round/>
            <a:headEnd type="none" w="med" len="med"/>
            <a:tailEnd type="stealth" w="med" len="med"/>
          </a:ln>
        </p:spPr>
      </p:cxnSp>
      <p:sp>
        <p:nvSpPr>
          <p:cNvPr id="349" name="Google Shape;349;p37"/>
          <p:cNvSpPr txBox="1"/>
          <p:nvPr/>
        </p:nvSpPr>
        <p:spPr>
          <a:xfrm>
            <a:off x="8751033" y="3556834"/>
            <a:ext cx="1894800" cy="984845"/>
          </a:xfrm>
          <a:prstGeom prst="rect">
            <a:avLst/>
          </a:prstGeom>
          <a:noFill/>
          <a:ln>
            <a:noFill/>
          </a:ln>
        </p:spPr>
        <p:txBody>
          <a:bodyPr spcFirstLastPara="1" wrap="square" lIns="121900" tIns="121900" rIns="121900" bIns="121900" anchor="t" anchorCtr="0">
            <a:spAutoFit/>
          </a:bodyPr>
          <a:lstStyle/>
          <a:p>
            <a:r>
              <a:rPr lang="en" sz="2400"/>
              <a:t>Key derivation</a:t>
            </a:r>
            <a:endParaRPr sz="2400"/>
          </a:p>
        </p:txBody>
      </p:sp>
      <p:sp>
        <p:nvSpPr>
          <p:cNvPr id="2" name="Slide Number Placeholder 1">
            <a:extLst>
              <a:ext uri="{FF2B5EF4-FFF2-40B4-BE49-F238E27FC236}">
                <a16:creationId xmlns:a16="http://schemas.microsoft.com/office/drawing/2014/main" id="{FD0E5BE9-D931-4440-9B11-330EBA40C8F4}"/>
              </a:ext>
            </a:extLst>
          </p:cNvPr>
          <p:cNvSpPr>
            <a:spLocks noGrp="1"/>
          </p:cNvSpPr>
          <p:nvPr>
            <p:ph type="sldNum" idx="12"/>
          </p:nvPr>
        </p:nvSpPr>
        <p:spPr/>
        <p:txBody>
          <a:bodyPr/>
          <a:lstStyle/>
          <a:p>
            <a:fld id="{00000000-1234-1234-1234-123412341234}" type="slidenum">
              <a:rPr lang="en" smtClean="0"/>
              <a:pPr/>
              <a:t>22</a:t>
            </a:fld>
            <a:endParaRPr lang="e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C7E107E-067D-4B61-B7E3-E495DA57D803}"/>
              </a:ext>
            </a:extLst>
          </p:cNvPr>
          <p:cNvSpPr>
            <a:spLocks noGrp="1"/>
          </p:cNvSpPr>
          <p:nvPr>
            <p:ph type="title"/>
          </p:nvPr>
        </p:nvSpPr>
        <p:spPr/>
        <p:txBody>
          <a:bodyPr/>
          <a:lstStyle/>
          <a:p>
            <a:r>
              <a:rPr lang="en-US" dirty="0"/>
              <a:t>4. Threats</a:t>
            </a:r>
          </a:p>
        </p:txBody>
      </p:sp>
      <p:sp>
        <p:nvSpPr>
          <p:cNvPr id="6" name="Text Placeholder 5">
            <a:extLst>
              <a:ext uri="{FF2B5EF4-FFF2-40B4-BE49-F238E27FC236}">
                <a16:creationId xmlns:a16="http://schemas.microsoft.com/office/drawing/2014/main" id="{D2D4DF0D-CED8-4BDD-B5CE-D0B4658A97B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C29939F-5D45-48EB-A390-3E1707C0B563}"/>
              </a:ext>
            </a:extLst>
          </p:cNvPr>
          <p:cNvSpPr>
            <a:spLocks noGrp="1"/>
          </p:cNvSpPr>
          <p:nvPr>
            <p:ph type="sldNum" sz="quarter" idx="12"/>
          </p:nvPr>
        </p:nvSpPr>
        <p:spPr/>
        <p:txBody>
          <a:bodyPr/>
          <a:lstStyle/>
          <a:p>
            <a:fld id="{0B02C7C3-1F9D-495C-A818-668CCDC0E8E2}" type="slidenum">
              <a:rPr lang="en-US" smtClean="0"/>
              <a:t>23</a:t>
            </a:fld>
            <a:endParaRPr lang="en-US"/>
          </a:p>
        </p:txBody>
      </p:sp>
    </p:spTree>
    <p:extLst>
      <p:ext uri="{BB962C8B-B14F-4D97-AF65-F5344CB8AC3E}">
        <p14:creationId xmlns:p14="http://schemas.microsoft.com/office/powerpoint/2010/main" val="914557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16B7-45E9-4629-831E-77B949D4A3CF}"/>
              </a:ext>
            </a:extLst>
          </p:cNvPr>
          <p:cNvSpPr>
            <a:spLocks noGrp="1"/>
          </p:cNvSpPr>
          <p:nvPr>
            <p:ph type="title"/>
          </p:nvPr>
        </p:nvSpPr>
        <p:spPr/>
        <p:txBody>
          <a:bodyPr>
            <a:normAutofit fontScale="90000"/>
          </a:bodyPr>
          <a:lstStyle/>
          <a:p>
            <a:r>
              <a:rPr lang="en-US" dirty="0"/>
              <a:t>4.1. Denial-of-Service (DoS) Attacks</a:t>
            </a:r>
          </a:p>
        </p:txBody>
      </p:sp>
      <p:sp>
        <p:nvSpPr>
          <p:cNvPr id="4" name="Slide Number Placeholder 3">
            <a:extLst>
              <a:ext uri="{FF2B5EF4-FFF2-40B4-BE49-F238E27FC236}">
                <a16:creationId xmlns:a16="http://schemas.microsoft.com/office/drawing/2014/main" id="{0C7C90E2-CF1A-46E0-97C0-147F213DF345}"/>
              </a:ext>
            </a:extLst>
          </p:cNvPr>
          <p:cNvSpPr>
            <a:spLocks noGrp="1"/>
          </p:cNvSpPr>
          <p:nvPr>
            <p:ph type="sldNum" idx="12"/>
          </p:nvPr>
        </p:nvSpPr>
        <p:spPr/>
        <p:txBody>
          <a:bodyPr/>
          <a:lstStyle/>
          <a:p>
            <a:fld id="{00000000-1234-1234-1234-123412341234}" type="slidenum">
              <a:rPr lang="en" smtClean="0"/>
              <a:pPr/>
              <a:t>24</a:t>
            </a:fld>
            <a:endParaRPr lang="en"/>
          </a:p>
        </p:txBody>
      </p:sp>
      <p:pic>
        <p:nvPicPr>
          <p:cNvPr id="1026" name="Picture 2" descr="Understanding Server Traffic logs and detecting Denial of Service Attacks -  Microsoft Tech Community">
            <a:extLst>
              <a:ext uri="{FF2B5EF4-FFF2-40B4-BE49-F238E27FC236}">
                <a16:creationId xmlns:a16="http://schemas.microsoft.com/office/drawing/2014/main" id="{7DF30CA9-0535-45AA-BB49-27C390F26A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2932" y="1294651"/>
            <a:ext cx="6813006" cy="47394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A7DDB2E-7B89-422C-A1D9-4C2AED6E0D2E}"/>
              </a:ext>
            </a:extLst>
          </p:cNvPr>
          <p:cNvSpPr txBox="1"/>
          <p:nvPr/>
        </p:nvSpPr>
        <p:spPr>
          <a:xfrm>
            <a:off x="3482933" y="6089086"/>
            <a:ext cx="6813006" cy="584775"/>
          </a:xfrm>
          <a:prstGeom prst="rect">
            <a:avLst/>
          </a:prstGeom>
          <a:noFill/>
        </p:spPr>
        <p:txBody>
          <a:bodyPr wrap="square" rtlCol="0">
            <a:spAutoFit/>
          </a:bodyPr>
          <a:lstStyle/>
          <a:p>
            <a:r>
              <a:rPr lang="en-US" dirty="0"/>
              <a:t>Source: MSDN, </a:t>
            </a:r>
            <a:r>
              <a:rPr lang="en-US" sz="1400" dirty="0"/>
              <a:t>https://techcommunity.microsoft.com/t5/sql-server/understanding-server-traffic-logs-and-detecting-denial-of/ba-p/385529</a:t>
            </a:r>
          </a:p>
        </p:txBody>
      </p:sp>
      <p:sp>
        <p:nvSpPr>
          <p:cNvPr id="25" name="Oval 24">
            <a:extLst>
              <a:ext uri="{FF2B5EF4-FFF2-40B4-BE49-F238E27FC236}">
                <a16:creationId xmlns:a16="http://schemas.microsoft.com/office/drawing/2014/main" id="{B8A1ABA5-18F7-4358-BC9E-13FA91C6B025}"/>
              </a:ext>
            </a:extLst>
          </p:cNvPr>
          <p:cNvSpPr/>
          <p:nvPr/>
        </p:nvSpPr>
        <p:spPr>
          <a:xfrm>
            <a:off x="415600" y="1618669"/>
            <a:ext cx="1247479" cy="124748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26" name="Oval 25">
            <a:extLst>
              <a:ext uri="{FF2B5EF4-FFF2-40B4-BE49-F238E27FC236}">
                <a16:creationId xmlns:a16="http://schemas.microsoft.com/office/drawing/2014/main" id="{311AC3C6-1227-4643-94A2-37D6AA6DFAF7}"/>
              </a:ext>
            </a:extLst>
          </p:cNvPr>
          <p:cNvSpPr/>
          <p:nvPr/>
        </p:nvSpPr>
        <p:spPr>
          <a:xfrm>
            <a:off x="1126314" y="1618669"/>
            <a:ext cx="1247479" cy="124748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27" name="Oval 26">
            <a:extLst>
              <a:ext uri="{FF2B5EF4-FFF2-40B4-BE49-F238E27FC236}">
                <a16:creationId xmlns:a16="http://schemas.microsoft.com/office/drawing/2014/main" id="{40D6CF2D-1166-4895-81B3-7FB328D1A830}"/>
              </a:ext>
            </a:extLst>
          </p:cNvPr>
          <p:cNvSpPr/>
          <p:nvPr/>
        </p:nvSpPr>
        <p:spPr>
          <a:xfrm>
            <a:off x="770957" y="2188312"/>
            <a:ext cx="1247479" cy="1247480"/>
          </a:xfrm>
          <a:prstGeom prst="ellipse">
            <a:avLst/>
          </a:prstGeom>
          <a:solidFill>
            <a:srgbClr val="FF0000">
              <a:alpha val="50196"/>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1" name="TextBox 30">
            <a:extLst>
              <a:ext uri="{FF2B5EF4-FFF2-40B4-BE49-F238E27FC236}">
                <a16:creationId xmlns:a16="http://schemas.microsoft.com/office/drawing/2014/main" id="{4341983D-5713-4D09-ADB0-E2E98DF7227D}"/>
              </a:ext>
            </a:extLst>
          </p:cNvPr>
          <p:cNvSpPr txBox="1"/>
          <p:nvPr/>
        </p:nvSpPr>
        <p:spPr>
          <a:xfrm>
            <a:off x="581227" y="1795136"/>
            <a:ext cx="407484" cy="523220"/>
          </a:xfrm>
          <a:prstGeom prst="rect">
            <a:avLst/>
          </a:prstGeom>
          <a:noFill/>
        </p:spPr>
        <p:txBody>
          <a:bodyPr wrap="none" rtlCol="0">
            <a:spAutoFit/>
          </a:bodyPr>
          <a:lstStyle/>
          <a:p>
            <a:pPr algn="ctr"/>
            <a:r>
              <a:rPr lang="en-US" sz="2800" b="1" dirty="0"/>
              <a:t>C</a:t>
            </a:r>
          </a:p>
        </p:txBody>
      </p:sp>
      <p:sp>
        <p:nvSpPr>
          <p:cNvPr id="33" name="TextBox 32">
            <a:extLst>
              <a:ext uri="{FF2B5EF4-FFF2-40B4-BE49-F238E27FC236}">
                <a16:creationId xmlns:a16="http://schemas.microsoft.com/office/drawing/2014/main" id="{CB08A44E-A8B9-40E9-9384-34F4732E319D}"/>
              </a:ext>
            </a:extLst>
          </p:cNvPr>
          <p:cNvSpPr txBox="1"/>
          <p:nvPr/>
        </p:nvSpPr>
        <p:spPr>
          <a:xfrm>
            <a:off x="1896061" y="1798183"/>
            <a:ext cx="298480" cy="523220"/>
          </a:xfrm>
          <a:prstGeom prst="rect">
            <a:avLst/>
          </a:prstGeom>
          <a:noFill/>
        </p:spPr>
        <p:txBody>
          <a:bodyPr wrap="none" rtlCol="0">
            <a:spAutoFit/>
          </a:bodyPr>
          <a:lstStyle/>
          <a:p>
            <a:pPr algn="ctr"/>
            <a:r>
              <a:rPr lang="en-US" sz="2800" b="1" dirty="0"/>
              <a:t>I</a:t>
            </a:r>
          </a:p>
        </p:txBody>
      </p:sp>
      <p:sp>
        <p:nvSpPr>
          <p:cNvPr id="34" name="TextBox 33">
            <a:extLst>
              <a:ext uri="{FF2B5EF4-FFF2-40B4-BE49-F238E27FC236}">
                <a16:creationId xmlns:a16="http://schemas.microsoft.com/office/drawing/2014/main" id="{7C1DEEBC-1FFA-4A62-AA69-FBE0D96EC238}"/>
              </a:ext>
            </a:extLst>
          </p:cNvPr>
          <p:cNvSpPr txBox="1"/>
          <p:nvPr/>
        </p:nvSpPr>
        <p:spPr>
          <a:xfrm>
            <a:off x="1175727" y="2859209"/>
            <a:ext cx="437940" cy="523220"/>
          </a:xfrm>
          <a:prstGeom prst="rect">
            <a:avLst/>
          </a:prstGeom>
          <a:noFill/>
        </p:spPr>
        <p:txBody>
          <a:bodyPr wrap="none" rtlCol="0">
            <a:spAutoFit/>
          </a:bodyPr>
          <a:lstStyle/>
          <a:p>
            <a:pPr algn="ctr"/>
            <a:r>
              <a:rPr lang="en-US" sz="2800" b="1" dirty="0"/>
              <a:t>A</a:t>
            </a:r>
          </a:p>
        </p:txBody>
      </p:sp>
    </p:spTree>
    <p:extLst>
      <p:ext uri="{BB962C8B-B14F-4D97-AF65-F5344CB8AC3E}">
        <p14:creationId xmlns:p14="http://schemas.microsoft.com/office/powerpoint/2010/main" val="15738408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A1389-9364-4F71-B706-E381DEB58BC0}"/>
              </a:ext>
            </a:extLst>
          </p:cNvPr>
          <p:cNvSpPr>
            <a:spLocks noGrp="1"/>
          </p:cNvSpPr>
          <p:nvPr>
            <p:ph type="title"/>
          </p:nvPr>
        </p:nvSpPr>
        <p:spPr/>
        <p:txBody>
          <a:bodyPr>
            <a:normAutofit fontScale="90000"/>
          </a:bodyPr>
          <a:lstStyle/>
          <a:p>
            <a:r>
              <a:rPr lang="en-US" dirty="0"/>
              <a:t>4.1. Importance of DoS attacks</a:t>
            </a:r>
          </a:p>
        </p:txBody>
      </p:sp>
      <p:sp>
        <p:nvSpPr>
          <p:cNvPr id="3" name="Text Placeholder 2">
            <a:extLst>
              <a:ext uri="{FF2B5EF4-FFF2-40B4-BE49-F238E27FC236}">
                <a16:creationId xmlns:a16="http://schemas.microsoft.com/office/drawing/2014/main" id="{D63F06B7-946E-4BE3-9629-2575987E39B3}"/>
              </a:ext>
            </a:extLst>
          </p:cNvPr>
          <p:cNvSpPr>
            <a:spLocks noGrp="1"/>
          </p:cNvSpPr>
          <p:nvPr>
            <p:ph type="body" idx="1"/>
          </p:nvPr>
        </p:nvSpPr>
        <p:spPr/>
        <p:txBody>
          <a:bodyPr>
            <a:normAutofit fontScale="92500"/>
          </a:bodyPr>
          <a:lstStyle/>
          <a:p>
            <a:pPr>
              <a:lnSpc>
                <a:spcPct val="160000"/>
              </a:lnSpc>
            </a:pPr>
            <a:r>
              <a:rPr lang="en-US" sz="3200" dirty="0"/>
              <a:t>Cheap yet effective against government &amp; large companies.</a:t>
            </a:r>
          </a:p>
          <a:p>
            <a:pPr>
              <a:lnSpc>
                <a:spcPct val="160000"/>
              </a:lnSpc>
            </a:pPr>
            <a:r>
              <a:rPr lang="en-US" sz="3200" dirty="0"/>
              <a:t>They are seen in conjunction with zombie and mob attacks.</a:t>
            </a:r>
          </a:p>
          <a:p>
            <a:pPr>
              <a:lnSpc>
                <a:spcPct val="160000"/>
              </a:lnSpc>
            </a:pPr>
            <a:r>
              <a:rPr lang="en-US" sz="3200" dirty="0"/>
              <a:t>Easily confused with legitimate traffic.</a:t>
            </a:r>
          </a:p>
          <a:p>
            <a:pPr>
              <a:lnSpc>
                <a:spcPct val="160000"/>
              </a:lnSpc>
            </a:pPr>
            <a:r>
              <a:rPr lang="en-US" sz="3200" dirty="0"/>
              <a:t>Cat-and-mouse situation between ISPs and shady people.</a:t>
            </a:r>
          </a:p>
        </p:txBody>
      </p:sp>
      <p:sp>
        <p:nvSpPr>
          <p:cNvPr id="4" name="Slide Number Placeholder 3">
            <a:extLst>
              <a:ext uri="{FF2B5EF4-FFF2-40B4-BE49-F238E27FC236}">
                <a16:creationId xmlns:a16="http://schemas.microsoft.com/office/drawing/2014/main" id="{AF345D70-0EE9-4A4C-9C9B-20D17E365297}"/>
              </a:ext>
            </a:extLst>
          </p:cNvPr>
          <p:cNvSpPr>
            <a:spLocks noGrp="1"/>
          </p:cNvSpPr>
          <p:nvPr>
            <p:ph type="sldNum" idx="12"/>
          </p:nvPr>
        </p:nvSpPr>
        <p:spPr/>
        <p:txBody>
          <a:bodyPr/>
          <a:lstStyle/>
          <a:p>
            <a:fld id="{00000000-1234-1234-1234-123412341234}" type="slidenum">
              <a:rPr lang="en" smtClean="0"/>
              <a:pPr/>
              <a:t>25</a:t>
            </a:fld>
            <a:endParaRPr lang="en"/>
          </a:p>
        </p:txBody>
      </p:sp>
    </p:spTree>
    <p:extLst>
      <p:ext uri="{BB962C8B-B14F-4D97-AF65-F5344CB8AC3E}">
        <p14:creationId xmlns:p14="http://schemas.microsoft.com/office/powerpoint/2010/main" val="12087859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EBF17-5864-4F24-9080-567E9DE617B7}"/>
              </a:ext>
            </a:extLst>
          </p:cNvPr>
          <p:cNvSpPr>
            <a:spLocks noGrp="1"/>
          </p:cNvSpPr>
          <p:nvPr>
            <p:ph type="title"/>
          </p:nvPr>
        </p:nvSpPr>
        <p:spPr/>
        <p:txBody>
          <a:bodyPr>
            <a:normAutofit/>
          </a:bodyPr>
          <a:lstStyle/>
          <a:p>
            <a:r>
              <a:rPr lang="en-US" sz="3600" dirty="0"/>
              <a:t>Confusing Situation: Is it DoS or just happy hour?</a:t>
            </a:r>
          </a:p>
        </p:txBody>
      </p:sp>
      <p:sp>
        <p:nvSpPr>
          <p:cNvPr id="4" name="Slide Number Placeholder 3">
            <a:extLst>
              <a:ext uri="{FF2B5EF4-FFF2-40B4-BE49-F238E27FC236}">
                <a16:creationId xmlns:a16="http://schemas.microsoft.com/office/drawing/2014/main" id="{EEDFF83F-6D04-440F-B335-37213320A39B}"/>
              </a:ext>
            </a:extLst>
          </p:cNvPr>
          <p:cNvSpPr>
            <a:spLocks noGrp="1"/>
          </p:cNvSpPr>
          <p:nvPr>
            <p:ph type="sldNum" sz="quarter" idx="12"/>
          </p:nvPr>
        </p:nvSpPr>
        <p:spPr/>
        <p:txBody>
          <a:bodyPr/>
          <a:lstStyle/>
          <a:p>
            <a:fld id="{0B02C7C3-1F9D-495C-A818-668CCDC0E8E2}" type="slidenum">
              <a:rPr lang="en-US" smtClean="0">
                <a:solidFill>
                  <a:srgbClr val="C00000"/>
                </a:solidFill>
              </a:rPr>
              <a:t>26</a:t>
            </a:fld>
            <a:endParaRPr lang="en-US">
              <a:solidFill>
                <a:srgbClr val="C00000"/>
              </a:solidFill>
            </a:endParaRPr>
          </a:p>
        </p:txBody>
      </p:sp>
      <p:pic>
        <p:nvPicPr>
          <p:cNvPr id="5" name="Picture 2">
            <a:extLst>
              <a:ext uri="{FF2B5EF4-FFF2-40B4-BE49-F238E27FC236}">
                <a16:creationId xmlns:a16="http://schemas.microsoft.com/office/drawing/2014/main" id="{570B1B05-3B61-471D-9A6E-EF57721A27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5265" y="1663666"/>
            <a:ext cx="2391187" cy="293630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BD12CEE-1A1E-425B-80F9-0D56B47CD628}"/>
              </a:ext>
            </a:extLst>
          </p:cNvPr>
          <p:cNvSpPr txBox="1"/>
          <p:nvPr/>
        </p:nvSpPr>
        <p:spPr>
          <a:xfrm>
            <a:off x="1885028" y="4694973"/>
            <a:ext cx="3951659" cy="1569660"/>
          </a:xfrm>
          <a:prstGeom prst="rect">
            <a:avLst/>
          </a:prstGeom>
          <a:noFill/>
        </p:spPr>
        <p:txBody>
          <a:bodyPr wrap="none" rtlCol="0">
            <a:spAutoFit/>
          </a:bodyPr>
          <a:lstStyle/>
          <a:p>
            <a:pPr algn="ctr"/>
            <a:r>
              <a:rPr lang="en-US" sz="2800" dirty="0"/>
              <a:t>Designer shoes!</a:t>
            </a:r>
          </a:p>
          <a:p>
            <a:pPr algn="ctr"/>
            <a:r>
              <a:rPr lang="en-US" sz="2800" dirty="0"/>
              <a:t>Online reservation only!</a:t>
            </a:r>
          </a:p>
          <a:p>
            <a:pPr algn="ctr"/>
            <a:r>
              <a:rPr lang="en-US" altLang="ja-JP" sz="4000" dirty="0"/>
              <a:t>¥</a:t>
            </a:r>
            <a:r>
              <a:rPr lang="en-US" sz="4000" dirty="0"/>
              <a:t>99,000</a:t>
            </a:r>
          </a:p>
        </p:txBody>
      </p:sp>
      <p:pic>
        <p:nvPicPr>
          <p:cNvPr id="7" name="Picture 6" descr="Icon&#10;&#10;Description automatically generated">
            <a:extLst>
              <a:ext uri="{FF2B5EF4-FFF2-40B4-BE49-F238E27FC236}">
                <a16:creationId xmlns:a16="http://schemas.microsoft.com/office/drawing/2014/main" id="{6DCC614E-22D0-45B5-849D-0E4783BD25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5603" y="2019301"/>
            <a:ext cx="3052064" cy="2225036"/>
          </a:xfrm>
          <a:prstGeom prst="rect">
            <a:avLst/>
          </a:prstGeom>
        </p:spPr>
      </p:pic>
      <p:sp>
        <p:nvSpPr>
          <p:cNvPr id="8" name="TextBox 7">
            <a:extLst>
              <a:ext uri="{FF2B5EF4-FFF2-40B4-BE49-F238E27FC236}">
                <a16:creationId xmlns:a16="http://schemas.microsoft.com/office/drawing/2014/main" id="{6D657EBF-D7E6-44AF-8629-6AE0A95432EC}"/>
              </a:ext>
            </a:extLst>
          </p:cNvPr>
          <p:cNvSpPr txBox="1"/>
          <p:nvPr/>
        </p:nvSpPr>
        <p:spPr>
          <a:xfrm>
            <a:off x="5996942" y="4694973"/>
            <a:ext cx="5990601" cy="892552"/>
          </a:xfrm>
          <a:prstGeom prst="rect">
            <a:avLst/>
          </a:prstGeom>
          <a:noFill/>
        </p:spPr>
        <p:txBody>
          <a:bodyPr wrap="square" rtlCol="0">
            <a:spAutoFit/>
          </a:bodyPr>
          <a:lstStyle/>
          <a:p>
            <a:pPr algn="ctr"/>
            <a:r>
              <a:rPr lang="en-US" sz="2400" dirty="0"/>
              <a:t>The Government did something wrong!</a:t>
            </a:r>
          </a:p>
          <a:p>
            <a:pPr algn="ctr"/>
            <a:r>
              <a:rPr lang="en-US" sz="2800" dirty="0"/>
              <a:t>People are very angry!</a:t>
            </a:r>
            <a:endParaRPr lang="en-US" sz="4000" dirty="0"/>
          </a:p>
        </p:txBody>
      </p:sp>
      <p:pic>
        <p:nvPicPr>
          <p:cNvPr id="9" name="Picture 8" descr="Icon&#10;&#10;Description automatically generated">
            <a:extLst>
              <a:ext uri="{FF2B5EF4-FFF2-40B4-BE49-F238E27FC236}">
                <a16:creationId xmlns:a16="http://schemas.microsoft.com/office/drawing/2014/main" id="{D1AEBEDB-3F67-4B6E-A842-96884B71BC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0002" y="1800848"/>
            <a:ext cx="679984" cy="727127"/>
          </a:xfrm>
          <a:prstGeom prst="rect">
            <a:avLst/>
          </a:prstGeom>
        </p:spPr>
      </p:pic>
      <p:pic>
        <p:nvPicPr>
          <p:cNvPr id="10" name="Picture 9" descr="Icon&#10;&#10;Description automatically generated">
            <a:extLst>
              <a:ext uri="{FF2B5EF4-FFF2-40B4-BE49-F238E27FC236}">
                <a16:creationId xmlns:a16="http://schemas.microsoft.com/office/drawing/2014/main" id="{79C63F0A-FB6E-407D-B3C1-6A67A44916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988" y="2404691"/>
            <a:ext cx="679984" cy="727127"/>
          </a:xfrm>
          <a:prstGeom prst="rect">
            <a:avLst/>
          </a:prstGeom>
        </p:spPr>
      </p:pic>
      <p:pic>
        <p:nvPicPr>
          <p:cNvPr id="11" name="Picture 10" descr="Icon&#10;&#10;Description automatically generated">
            <a:extLst>
              <a:ext uri="{FF2B5EF4-FFF2-40B4-BE49-F238E27FC236}">
                <a16:creationId xmlns:a16="http://schemas.microsoft.com/office/drawing/2014/main" id="{F10C2CB6-9D64-4300-9E52-DCF168DB5A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9048" y="2595191"/>
            <a:ext cx="679984" cy="727127"/>
          </a:xfrm>
          <a:prstGeom prst="rect">
            <a:avLst/>
          </a:prstGeom>
        </p:spPr>
      </p:pic>
      <p:pic>
        <p:nvPicPr>
          <p:cNvPr id="12" name="Picture 11" descr="Icon&#10;&#10;Description automatically generated">
            <a:extLst>
              <a:ext uri="{FF2B5EF4-FFF2-40B4-BE49-F238E27FC236}">
                <a16:creationId xmlns:a16="http://schemas.microsoft.com/office/drawing/2014/main" id="{1FD69379-1E6F-42FD-9DBE-60D8142563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018" y="3322318"/>
            <a:ext cx="679984" cy="727127"/>
          </a:xfrm>
          <a:prstGeom prst="rect">
            <a:avLst/>
          </a:prstGeom>
        </p:spPr>
      </p:pic>
      <p:pic>
        <p:nvPicPr>
          <p:cNvPr id="13" name="Picture 12" descr="Icon&#10;&#10;Description automatically generated">
            <a:extLst>
              <a:ext uri="{FF2B5EF4-FFF2-40B4-BE49-F238E27FC236}">
                <a16:creationId xmlns:a16="http://schemas.microsoft.com/office/drawing/2014/main" id="{21C99633-A4C9-4BCB-8E3C-1D268B3809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8644" y="3833415"/>
            <a:ext cx="679984" cy="727127"/>
          </a:xfrm>
          <a:prstGeom prst="rect">
            <a:avLst/>
          </a:prstGeom>
        </p:spPr>
      </p:pic>
      <p:pic>
        <p:nvPicPr>
          <p:cNvPr id="14" name="Picture 13" descr="Icon&#10;&#10;Description automatically generated">
            <a:extLst>
              <a:ext uri="{FF2B5EF4-FFF2-40B4-BE49-F238E27FC236}">
                <a16:creationId xmlns:a16="http://schemas.microsoft.com/office/drawing/2014/main" id="{6CB1D194-3068-4278-952B-67F2A98E4A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457" y="4415051"/>
            <a:ext cx="679984" cy="727127"/>
          </a:xfrm>
          <a:prstGeom prst="rect">
            <a:avLst/>
          </a:prstGeom>
        </p:spPr>
      </p:pic>
      <p:cxnSp>
        <p:nvCxnSpPr>
          <p:cNvPr id="15" name="Straight Connector 14">
            <a:extLst>
              <a:ext uri="{FF2B5EF4-FFF2-40B4-BE49-F238E27FC236}">
                <a16:creationId xmlns:a16="http://schemas.microsoft.com/office/drawing/2014/main" id="{B75D108B-D392-441F-A3DB-FA1E09ADC468}"/>
              </a:ext>
            </a:extLst>
          </p:cNvPr>
          <p:cNvCxnSpPr/>
          <p:nvPr/>
        </p:nvCxnSpPr>
        <p:spPr>
          <a:xfrm>
            <a:off x="5856505" y="1315308"/>
            <a:ext cx="0" cy="5036213"/>
          </a:xfrm>
          <a:prstGeom prst="line">
            <a:avLst/>
          </a:prstGeom>
        </p:spPr>
        <p:style>
          <a:lnRef idx="1">
            <a:schemeClr val="accent1"/>
          </a:lnRef>
          <a:fillRef idx="0">
            <a:schemeClr val="accent1"/>
          </a:fillRef>
          <a:effectRef idx="0">
            <a:schemeClr val="accent1"/>
          </a:effectRef>
          <a:fontRef idx="minor">
            <a:schemeClr val="tx1"/>
          </a:fontRef>
        </p:style>
      </p:cxnSp>
      <p:sp>
        <p:nvSpPr>
          <p:cNvPr id="16" name="Speech Bubble: Rectangle with Corners Rounded 15">
            <a:extLst>
              <a:ext uri="{FF2B5EF4-FFF2-40B4-BE49-F238E27FC236}">
                <a16:creationId xmlns:a16="http://schemas.microsoft.com/office/drawing/2014/main" id="{2620D84B-D914-48D5-B1C8-0DF5DF1ED363}"/>
              </a:ext>
            </a:extLst>
          </p:cNvPr>
          <p:cNvSpPr/>
          <p:nvPr/>
        </p:nvSpPr>
        <p:spPr>
          <a:xfrm>
            <a:off x="1609040" y="1299823"/>
            <a:ext cx="846967" cy="581005"/>
          </a:xfrm>
          <a:prstGeom prst="wedgeRoundRectCallout">
            <a:avLst>
              <a:gd name="adj1" fmla="val -46853"/>
              <a:gd name="adj2" fmla="val 75187"/>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Buy!</a:t>
            </a:r>
          </a:p>
        </p:txBody>
      </p:sp>
      <p:sp>
        <p:nvSpPr>
          <p:cNvPr id="17" name="Speech Bubble: Rectangle with Corners Rounded 16">
            <a:extLst>
              <a:ext uri="{FF2B5EF4-FFF2-40B4-BE49-F238E27FC236}">
                <a16:creationId xmlns:a16="http://schemas.microsoft.com/office/drawing/2014/main" id="{17E02664-2477-40B1-A025-C130BF26276C}"/>
              </a:ext>
            </a:extLst>
          </p:cNvPr>
          <p:cNvSpPr/>
          <p:nvPr/>
        </p:nvSpPr>
        <p:spPr>
          <a:xfrm>
            <a:off x="1841085" y="1947507"/>
            <a:ext cx="846967" cy="581005"/>
          </a:xfrm>
          <a:prstGeom prst="wedgeRoundRectCallout">
            <a:avLst>
              <a:gd name="adj1" fmla="val -46853"/>
              <a:gd name="adj2" fmla="val 75187"/>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Buy!</a:t>
            </a:r>
          </a:p>
        </p:txBody>
      </p:sp>
      <p:sp>
        <p:nvSpPr>
          <p:cNvPr id="18" name="Speech Bubble: Rectangle with Corners Rounded 17">
            <a:extLst>
              <a:ext uri="{FF2B5EF4-FFF2-40B4-BE49-F238E27FC236}">
                <a16:creationId xmlns:a16="http://schemas.microsoft.com/office/drawing/2014/main" id="{9BCBDF83-C5A1-4EC2-826D-52D6683A892C}"/>
              </a:ext>
            </a:extLst>
          </p:cNvPr>
          <p:cNvSpPr/>
          <p:nvPr/>
        </p:nvSpPr>
        <p:spPr>
          <a:xfrm>
            <a:off x="659587" y="1931386"/>
            <a:ext cx="846967" cy="581005"/>
          </a:xfrm>
          <a:prstGeom prst="wedgeRoundRectCallout">
            <a:avLst>
              <a:gd name="adj1" fmla="val -46853"/>
              <a:gd name="adj2" fmla="val 75187"/>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Buy!</a:t>
            </a:r>
          </a:p>
        </p:txBody>
      </p:sp>
      <p:sp>
        <p:nvSpPr>
          <p:cNvPr id="19" name="Speech Bubble: Rectangle with Corners Rounded 18">
            <a:extLst>
              <a:ext uri="{FF2B5EF4-FFF2-40B4-BE49-F238E27FC236}">
                <a16:creationId xmlns:a16="http://schemas.microsoft.com/office/drawing/2014/main" id="{9D604C99-CE7B-4985-998E-5AA434A1E506}"/>
              </a:ext>
            </a:extLst>
          </p:cNvPr>
          <p:cNvSpPr/>
          <p:nvPr/>
        </p:nvSpPr>
        <p:spPr>
          <a:xfrm>
            <a:off x="853019" y="2695193"/>
            <a:ext cx="846967" cy="581005"/>
          </a:xfrm>
          <a:prstGeom prst="wedgeRoundRectCallout">
            <a:avLst>
              <a:gd name="adj1" fmla="val -46853"/>
              <a:gd name="adj2" fmla="val 75187"/>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Buy!</a:t>
            </a:r>
          </a:p>
        </p:txBody>
      </p:sp>
      <p:sp>
        <p:nvSpPr>
          <p:cNvPr id="20" name="Speech Bubble: Rectangle with Corners Rounded 19">
            <a:extLst>
              <a:ext uri="{FF2B5EF4-FFF2-40B4-BE49-F238E27FC236}">
                <a16:creationId xmlns:a16="http://schemas.microsoft.com/office/drawing/2014/main" id="{CAAFFF50-F68C-4A93-BA84-B6FDF908C677}"/>
              </a:ext>
            </a:extLst>
          </p:cNvPr>
          <p:cNvSpPr/>
          <p:nvPr/>
        </p:nvSpPr>
        <p:spPr>
          <a:xfrm>
            <a:off x="1587279" y="3199033"/>
            <a:ext cx="846967" cy="581005"/>
          </a:xfrm>
          <a:prstGeom prst="wedgeRoundRectCallout">
            <a:avLst>
              <a:gd name="adj1" fmla="val -46853"/>
              <a:gd name="adj2" fmla="val 75187"/>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Buy!</a:t>
            </a:r>
          </a:p>
        </p:txBody>
      </p:sp>
      <p:sp>
        <p:nvSpPr>
          <p:cNvPr id="21" name="Speech Bubble: Rectangle with Corners Rounded 20">
            <a:extLst>
              <a:ext uri="{FF2B5EF4-FFF2-40B4-BE49-F238E27FC236}">
                <a16:creationId xmlns:a16="http://schemas.microsoft.com/office/drawing/2014/main" id="{1E98482C-04C0-48E3-8AB0-88D68F4313F8}"/>
              </a:ext>
            </a:extLst>
          </p:cNvPr>
          <p:cNvSpPr/>
          <p:nvPr/>
        </p:nvSpPr>
        <p:spPr>
          <a:xfrm>
            <a:off x="680010" y="3758942"/>
            <a:ext cx="846967" cy="581005"/>
          </a:xfrm>
          <a:prstGeom prst="wedgeRoundRectCallout">
            <a:avLst>
              <a:gd name="adj1" fmla="val -46853"/>
              <a:gd name="adj2" fmla="val 75187"/>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Buy!</a:t>
            </a:r>
          </a:p>
        </p:txBody>
      </p:sp>
      <p:pic>
        <p:nvPicPr>
          <p:cNvPr id="22" name="Picture 4" descr="mob1">
            <a:extLst>
              <a:ext uri="{FF2B5EF4-FFF2-40B4-BE49-F238E27FC236}">
                <a16:creationId xmlns:a16="http://schemas.microsoft.com/office/drawing/2014/main" id="{7A46F4A7-F65C-4C2F-A954-2219DD7161A6}"/>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567038" y="2446020"/>
            <a:ext cx="2381244" cy="175259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82A80A55-D1FA-4194-A93D-818A5165BD6B}"/>
              </a:ext>
            </a:extLst>
          </p:cNvPr>
          <p:cNvSpPr txBox="1"/>
          <p:nvPr/>
        </p:nvSpPr>
        <p:spPr>
          <a:xfrm>
            <a:off x="415600" y="6326135"/>
            <a:ext cx="6813006" cy="307777"/>
          </a:xfrm>
          <a:prstGeom prst="rect">
            <a:avLst/>
          </a:prstGeom>
          <a:noFill/>
        </p:spPr>
        <p:txBody>
          <a:bodyPr wrap="square" rtlCol="0" anchor="ctr">
            <a:spAutoFit/>
          </a:bodyPr>
          <a:lstStyle/>
          <a:p>
            <a:r>
              <a:rPr lang="en-US" sz="1400" dirty="0"/>
              <a:t>Graphics: </a:t>
            </a:r>
            <a:r>
              <a:rPr lang="en-US" sz="1400" dirty="0" err="1">
                <a:hlinkClick r:id="rId6"/>
              </a:rPr>
              <a:t>oksmith</a:t>
            </a:r>
            <a:r>
              <a:rPr lang="en-US" sz="1400" dirty="0">
                <a:hlinkClick r:id="rId6"/>
              </a:rPr>
              <a:t> / </a:t>
            </a:r>
            <a:r>
              <a:rPr lang="en-US" sz="1400" dirty="0" err="1">
                <a:hlinkClick r:id="rId6"/>
              </a:rPr>
              <a:t>OpenClipart</a:t>
            </a:r>
            <a:r>
              <a:rPr lang="en-US" sz="1400" dirty="0"/>
              <a:t>; The Simpsons</a:t>
            </a:r>
            <a:endParaRPr lang="en-US" sz="1100" dirty="0"/>
          </a:p>
        </p:txBody>
      </p:sp>
      <p:sp>
        <p:nvSpPr>
          <p:cNvPr id="24" name="Star: 24 Points 23">
            <a:extLst>
              <a:ext uri="{FF2B5EF4-FFF2-40B4-BE49-F238E27FC236}">
                <a16:creationId xmlns:a16="http://schemas.microsoft.com/office/drawing/2014/main" id="{9F9FB221-17CF-4102-9796-46DDB60C7789}"/>
              </a:ext>
            </a:extLst>
          </p:cNvPr>
          <p:cNvSpPr/>
          <p:nvPr/>
        </p:nvSpPr>
        <p:spPr>
          <a:xfrm>
            <a:off x="2648296" y="3393488"/>
            <a:ext cx="2772168" cy="1210898"/>
          </a:xfrm>
          <a:prstGeom prst="star24">
            <a:avLst>
              <a:gd name="adj" fmla="val 40017"/>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2400" dirty="0">
                <a:solidFill>
                  <a:srgbClr val="FF0000"/>
                </a:solidFill>
              </a:rPr>
              <a:t>Reserve Today!</a:t>
            </a:r>
            <a:endParaRPr lang="en-US" sz="2400" dirty="0">
              <a:solidFill>
                <a:srgbClr val="FF0000"/>
              </a:solidFill>
            </a:endParaRPr>
          </a:p>
        </p:txBody>
      </p:sp>
      <p:sp>
        <p:nvSpPr>
          <p:cNvPr id="25" name="Speech Bubble: Rectangle with Corners Rounded 24">
            <a:extLst>
              <a:ext uri="{FF2B5EF4-FFF2-40B4-BE49-F238E27FC236}">
                <a16:creationId xmlns:a16="http://schemas.microsoft.com/office/drawing/2014/main" id="{52532D3C-58E8-43D8-B7D7-A8472EB02702}"/>
              </a:ext>
            </a:extLst>
          </p:cNvPr>
          <p:cNvSpPr/>
          <p:nvPr/>
        </p:nvSpPr>
        <p:spPr>
          <a:xfrm>
            <a:off x="9357360" y="1565451"/>
            <a:ext cx="2101008" cy="565520"/>
          </a:xfrm>
          <a:prstGeom prst="wedgeRoundRectCallout">
            <a:avLst>
              <a:gd name="adj1" fmla="val 22572"/>
              <a:gd name="adj2" fmla="val 95649"/>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El </a:t>
            </a:r>
            <a:r>
              <a:rPr lang="en-US" sz="1600" dirty="0" err="1"/>
              <a:t>presidente</a:t>
            </a:r>
            <a:r>
              <a:rPr lang="en-US" sz="1600" dirty="0"/>
              <a:t> %$*#_!+~###</a:t>
            </a:r>
          </a:p>
        </p:txBody>
      </p:sp>
    </p:spTree>
    <p:extLst>
      <p:ext uri="{BB962C8B-B14F-4D97-AF65-F5344CB8AC3E}">
        <p14:creationId xmlns:p14="http://schemas.microsoft.com/office/powerpoint/2010/main" val="26103111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C16B7-45E9-4629-831E-77B949D4A3CF}"/>
              </a:ext>
            </a:extLst>
          </p:cNvPr>
          <p:cNvSpPr>
            <a:spLocks noGrp="1"/>
          </p:cNvSpPr>
          <p:nvPr>
            <p:ph type="title"/>
          </p:nvPr>
        </p:nvSpPr>
        <p:spPr/>
        <p:txBody>
          <a:bodyPr>
            <a:normAutofit fontScale="90000"/>
          </a:bodyPr>
          <a:lstStyle/>
          <a:p>
            <a:r>
              <a:rPr lang="en-US" dirty="0"/>
              <a:t>4.2. Phishing (Social Engineering)</a:t>
            </a:r>
          </a:p>
        </p:txBody>
      </p:sp>
      <p:sp>
        <p:nvSpPr>
          <p:cNvPr id="4" name="Slide Number Placeholder 3">
            <a:extLst>
              <a:ext uri="{FF2B5EF4-FFF2-40B4-BE49-F238E27FC236}">
                <a16:creationId xmlns:a16="http://schemas.microsoft.com/office/drawing/2014/main" id="{0C7C90E2-CF1A-46E0-97C0-147F213DF345}"/>
              </a:ext>
            </a:extLst>
          </p:cNvPr>
          <p:cNvSpPr>
            <a:spLocks noGrp="1"/>
          </p:cNvSpPr>
          <p:nvPr>
            <p:ph type="sldNum" idx="12"/>
          </p:nvPr>
        </p:nvSpPr>
        <p:spPr/>
        <p:txBody>
          <a:bodyPr/>
          <a:lstStyle/>
          <a:p>
            <a:fld id="{00000000-1234-1234-1234-123412341234}" type="slidenum">
              <a:rPr lang="en" smtClean="0"/>
              <a:pPr/>
              <a:t>27</a:t>
            </a:fld>
            <a:endParaRPr lang="en"/>
          </a:p>
        </p:txBody>
      </p:sp>
      <p:sp>
        <p:nvSpPr>
          <p:cNvPr id="5" name="TextBox 4">
            <a:extLst>
              <a:ext uri="{FF2B5EF4-FFF2-40B4-BE49-F238E27FC236}">
                <a16:creationId xmlns:a16="http://schemas.microsoft.com/office/drawing/2014/main" id="{1A7DDB2E-7B89-422C-A1D9-4C2AED6E0D2E}"/>
              </a:ext>
            </a:extLst>
          </p:cNvPr>
          <p:cNvSpPr txBox="1"/>
          <p:nvPr/>
        </p:nvSpPr>
        <p:spPr>
          <a:xfrm>
            <a:off x="3482933" y="6212870"/>
            <a:ext cx="6813006" cy="369332"/>
          </a:xfrm>
          <a:prstGeom prst="rect">
            <a:avLst/>
          </a:prstGeom>
          <a:noFill/>
        </p:spPr>
        <p:txBody>
          <a:bodyPr wrap="square" rtlCol="0">
            <a:spAutoFit/>
          </a:bodyPr>
          <a:lstStyle/>
          <a:p>
            <a:r>
              <a:rPr lang="en-US" dirty="0"/>
              <a:t>Source: https://www.phishing.org/phishing-examples</a:t>
            </a:r>
            <a:endParaRPr lang="en-US" sz="1400" dirty="0"/>
          </a:p>
        </p:txBody>
      </p:sp>
      <p:sp>
        <p:nvSpPr>
          <p:cNvPr id="25" name="Oval 24">
            <a:extLst>
              <a:ext uri="{FF2B5EF4-FFF2-40B4-BE49-F238E27FC236}">
                <a16:creationId xmlns:a16="http://schemas.microsoft.com/office/drawing/2014/main" id="{B8A1ABA5-18F7-4358-BC9E-13FA91C6B025}"/>
              </a:ext>
            </a:extLst>
          </p:cNvPr>
          <p:cNvSpPr/>
          <p:nvPr/>
        </p:nvSpPr>
        <p:spPr>
          <a:xfrm>
            <a:off x="415600" y="1618669"/>
            <a:ext cx="1247479" cy="1247480"/>
          </a:xfrm>
          <a:prstGeom prst="ellipse">
            <a:avLst/>
          </a:prstGeom>
          <a:solidFill>
            <a:srgbClr val="FF0000">
              <a:alpha val="50196"/>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6" name="Oval 25">
            <a:extLst>
              <a:ext uri="{FF2B5EF4-FFF2-40B4-BE49-F238E27FC236}">
                <a16:creationId xmlns:a16="http://schemas.microsoft.com/office/drawing/2014/main" id="{311AC3C6-1227-4643-94A2-37D6AA6DFAF7}"/>
              </a:ext>
            </a:extLst>
          </p:cNvPr>
          <p:cNvSpPr/>
          <p:nvPr/>
        </p:nvSpPr>
        <p:spPr>
          <a:xfrm>
            <a:off x="1126314" y="1618669"/>
            <a:ext cx="1247479" cy="1247480"/>
          </a:xfrm>
          <a:prstGeom prst="ellipse">
            <a:avLst/>
          </a:prstGeom>
          <a:solidFill>
            <a:srgbClr val="FF0000">
              <a:alpha val="50196"/>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7" name="Oval 26">
            <a:extLst>
              <a:ext uri="{FF2B5EF4-FFF2-40B4-BE49-F238E27FC236}">
                <a16:creationId xmlns:a16="http://schemas.microsoft.com/office/drawing/2014/main" id="{40D6CF2D-1166-4895-81B3-7FB328D1A830}"/>
              </a:ext>
            </a:extLst>
          </p:cNvPr>
          <p:cNvSpPr/>
          <p:nvPr/>
        </p:nvSpPr>
        <p:spPr>
          <a:xfrm>
            <a:off x="770957" y="2188312"/>
            <a:ext cx="1247479" cy="1247480"/>
          </a:xfrm>
          <a:prstGeom prst="ellipse">
            <a:avLst/>
          </a:prstGeom>
          <a:solidFill>
            <a:srgbClr val="FFFF00">
              <a:alpha val="50196"/>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1" name="TextBox 30">
            <a:extLst>
              <a:ext uri="{FF2B5EF4-FFF2-40B4-BE49-F238E27FC236}">
                <a16:creationId xmlns:a16="http://schemas.microsoft.com/office/drawing/2014/main" id="{4341983D-5713-4D09-ADB0-E2E98DF7227D}"/>
              </a:ext>
            </a:extLst>
          </p:cNvPr>
          <p:cNvSpPr txBox="1"/>
          <p:nvPr/>
        </p:nvSpPr>
        <p:spPr>
          <a:xfrm>
            <a:off x="581227" y="1795136"/>
            <a:ext cx="407484" cy="523220"/>
          </a:xfrm>
          <a:prstGeom prst="rect">
            <a:avLst/>
          </a:prstGeom>
          <a:noFill/>
        </p:spPr>
        <p:txBody>
          <a:bodyPr wrap="none" rtlCol="0">
            <a:spAutoFit/>
          </a:bodyPr>
          <a:lstStyle/>
          <a:p>
            <a:pPr algn="ctr"/>
            <a:r>
              <a:rPr lang="en-US" sz="2800" b="1" dirty="0"/>
              <a:t>C</a:t>
            </a:r>
          </a:p>
        </p:txBody>
      </p:sp>
      <p:sp>
        <p:nvSpPr>
          <p:cNvPr id="33" name="TextBox 32">
            <a:extLst>
              <a:ext uri="{FF2B5EF4-FFF2-40B4-BE49-F238E27FC236}">
                <a16:creationId xmlns:a16="http://schemas.microsoft.com/office/drawing/2014/main" id="{CB08A44E-A8B9-40E9-9384-34F4732E319D}"/>
              </a:ext>
            </a:extLst>
          </p:cNvPr>
          <p:cNvSpPr txBox="1"/>
          <p:nvPr/>
        </p:nvSpPr>
        <p:spPr>
          <a:xfrm>
            <a:off x="1896061" y="1798183"/>
            <a:ext cx="298480" cy="523220"/>
          </a:xfrm>
          <a:prstGeom prst="rect">
            <a:avLst/>
          </a:prstGeom>
          <a:noFill/>
        </p:spPr>
        <p:txBody>
          <a:bodyPr wrap="none" rtlCol="0">
            <a:spAutoFit/>
          </a:bodyPr>
          <a:lstStyle/>
          <a:p>
            <a:pPr algn="ctr"/>
            <a:r>
              <a:rPr lang="en-US" sz="2800" b="1" dirty="0"/>
              <a:t>I</a:t>
            </a:r>
          </a:p>
        </p:txBody>
      </p:sp>
      <p:sp>
        <p:nvSpPr>
          <p:cNvPr id="34" name="TextBox 33">
            <a:extLst>
              <a:ext uri="{FF2B5EF4-FFF2-40B4-BE49-F238E27FC236}">
                <a16:creationId xmlns:a16="http://schemas.microsoft.com/office/drawing/2014/main" id="{7C1DEEBC-1FFA-4A62-AA69-FBE0D96EC238}"/>
              </a:ext>
            </a:extLst>
          </p:cNvPr>
          <p:cNvSpPr txBox="1"/>
          <p:nvPr/>
        </p:nvSpPr>
        <p:spPr>
          <a:xfrm>
            <a:off x="1175727" y="2859209"/>
            <a:ext cx="437940" cy="523220"/>
          </a:xfrm>
          <a:prstGeom prst="rect">
            <a:avLst/>
          </a:prstGeom>
          <a:noFill/>
        </p:spPr>
        <p:txBody>
          <a:bodyPr wrap="none" rtlCol="0">
            <a:spAutoFit/>
          </a:bodyPr>
          <a:lstStyle/>
          <a:p>
            <a:pPr algn="ctr"/>
            <a:r>
              <a:rPr lang="en-US" sz="2800" b="1" dirty="0"/>
              <a:t>A</a:t>
            </a:r>
          </a:p>
        </p:txBody>
      </p:sp>
      <p:pic>
        <p:nvPicPr>
          <p:cNvPr id="3" name="Picture 2" descr="Paypal Phishing Security Notice">
            <a:extLst>
              <a:ext uri="{FF2B5EF4-FFF2-40B4-BE49-F238E27FC236}">
                <a16:creationId xmlns:a16="http://schemas.microsoft.com/office/drawing/2014/main" id="{6B27F8F0-5AB8-40E0-BE09-160B1EA701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8037" y="1265350"/>
            <a:ext cx="6725719" cy="4915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91675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7EBCB-4E40-4429-95E0-304FEDD2C127}"/>
              </a:ext>
            </a:extLst>
          </p:cNvPr>
          <p:cNvSpPr>
            <a:spLocks noGrp="1"/>
          </p:cNvSpPr>
          <p:nvPr>
            <p:ph type="title"/>
          </p:nvPr>
        </p:nvSpPr>
        <p:spPr/>
        <p:txBody>
          <a:bodyPr>
            <a:normAutofit fontScale="90000"/>
          </a:bodyPr>
          <a:lstStyle/>
          <a:p>
            <a:r>
              <a:rPr lang="en-US" dirty="0"/>
              <a:t>4.2. Impacts of Phishing</a:t>
            </a:r>
          </a:p>
        </p:txBody>
      </p:sp>
      <p:sp>
        <p:nvSpPr>
          <p:cNvPr id="3" name="Text Placeholder 2">
            <a:extLst>
              <a:ext uri="{FF2B5EF4-FFF2-40B4-BE49-F238E27FC236}">
                <a16:creationId xmlns:a16="http://schemas.microsoft.com/office/drawing/2014/main" id="{58A4E4DB-9EB1-4B48-936E-6A47B59116A9}"/>
              </a:ext>
            </a:extLst>
          </p:cNvPr>
          <p:cNvSpPr>
            <a:spLocks noGrp="1"/>
          </p:cNvSpPr>
          <p:nvPr>
            <p:ph type="body" idx="1"/>
          </p:nvPr>
        </p:nvSpPr>
        <p:spPr/>
        <p:txBody>
          <a:bodyPr/>
          <a:lstStyle/>
          <a:p>
            <a:pPr>
              <a:lnSpc>
                <a:spcPct val="150000"/>
              </a:lnSpc>
            </a:pPr>
            <a:r>
              <a:rPr lang="en-US" dirty="0"/>
              <a:t>Leak of sensitive information (corporate secrets, customer data, etc.)</a:t>
            </a:r>
          </a:p>
          <a:p>
            <a:pPr>
              <a:lnSpc>
                <a:spcPct val="150000"/>
              </a:lnSpc>
            </a:pPr>
            <a:r>
              <a:rPr lang="en-US" dirty="0"/>
              <a:t>Perpetrators gain access to our systems and may take control of them (leading to further attacks)</a:t>
            </a:r>
          </a:p>
          <a:p>
            <a:pPr>
              <a:lnSpc>
                <a:spcPct val="150000"/>
              </a:lnSpc>
            </a:pPr>
            <a:r>
              <a:rPr lang="en-US" dirty="0"/>
              <a:t>Impacts against trust in our company</a:t>
            </a:r>
          </a:p>
          <a:p>
            <a:pPr>
              <a:lnSpc>
                <a:spcPct val="150000"/>
              </a:lnSpc>
            </a:pPr>
            <a:endParaRPr lang="en-US" dirty="0"/>
          </a:p>
        </p:txBody>
      </p:sp>
      <p:sp>
        <p:nvSpPr>
          <p:cNvPr id="4" name="Slide Number Placeholder 3">
            <a:extLst>
              <a:ext uri="{FF2B5EF4-FFF2-40B4-BE49-F238E27FC236}">
                <a16:creationId xmlns:a16="http://schemas.microsoft.com/office/drawing/2014/main" id="{532A81A0-0F00-48CA-9983-2FA5AECF1933}"/>
              </a:ext>
            </a:extLst>
          </p:cNvPr>
          <p:cNvSpPr>
            <a:spLocks noGrp="1"/>
          </p:cNvSpPr>
          <p:nvPr>
            <p:ph type="sldNum" idx="12"/>
          </p:nvPr>
        </p:nvSpPr>
        <p:spPr/>
        <p:txBody>
          <a:bodyPr/>
          <a:lstStyle/>
          <a:p>
            <a:fld id="{00000000-1234-1234-1234-123412341234}" type="slidenum">
              <a:rPr lang="en" smtClean="0"/>
              <a:pPr/>
              <a:t>28</a:t>
            </a:fld>
            <a:endParaRPr lang="en"/>
          </a:p>
        </p:txBody>
      </p:sp>
    </p:spTree>
    <p:extLst>
      <p:ext uri="{BB962C8B-B14F-4D97-AF65-F5344CB8AC3E}">
        <p14:creationId xmlns:p14="http://schemas.microsoft.com/office/powerpoint/2010/main" val="9893366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28CABDF-EBA1-420C-9980-489B34CC2D6A}"/>
              </a:ext>
            </a:extLst>
          </p:cNvPr>
          <p:cNvSpPr>
            <a:spLocks noGrp="1"/>
          </p:cNvSpPr>
          <p:nvPr>
            <p:ph type="title"/>
          </p:nvPr>
        </p:nvSpPr>
        <p:spPr/>
        <p:txBody>
          <a:bodyPr>
            <a:normAutofit fontScale="90000"/>
          </a:bodyPr>
          <a:lstStyle/>
          <a:p>
            <a:r>
              <a:rPr lang="en-US" dirty="0"/>
              <a:t>What phishing can lead to?</a:t>
            </a:r>
          </a:p>
        </p:txBody>
      </p:sp>
      <p:sp>
        <p:nvSpPr>
          <p:cNvPr id="4" name="Slide Number Placeholder 3">
            <a:extLst>
              <a:ext uri="{FF2B5EF4-FFF2-40B4-BE49-F238E27FC236}">
                <a16:creationId xmlns:a16="http://schemas.microsoft.com/office/drawing/2014/main" id="{56AF9054-8497-4D7D-8497-4801011289D9}"/>
              </a:ext>
            </a:extLst>
          </p:cNvPr>
          <p:cNvSpPr>
            <a:spLocks noGrp="1"/>
          </p:cNvSpPr>
          <p:nvPr>
            <p:ph type="sldNum" idx="12"/>
          </p:nvPr>
        </p:nvSpPr>
        <p:spPr/>
        <p:txBody>
          <a:bodyPr/>
          <a:lstStyle/>
          <a:p>
            <a:fld id="{00000000-1234-1234-1234-123412341234}" type="slidenum">
              <a:rPr lang="en" smtClean="0">
                <a:solidFill>
                  <a:srgbClr val="C00000"/>
                </a:solidFill>
              </a:rPr>
              <a:pPr/>
              <a:t>29</a:t>
            </a:fld>
            <a:endParaRPr lang="en">
              <a:solidFill>
                <a:srgbClr val="C00000"/>
              </a:solidFill>
            </a:endParaRPr>
          </a:p>
        </p:txBody>
      </p:sp>
      <p:grpSp>
        <p:nvGrpSpPr>
          <p:cNvPr id="18" name="Group 17">
            <a:extLst>
              <a:ext uri="{FF2B5EF4-FFF2-40B4-BE49-F238E27FC236}">
                <a16:creationId xmlns:a16="http://schemas.microsoft.com/office/drawing/2014/main" id="{3D993C56-940E-4EE2-BF32-19730E11D74A}"/>
              </a:ext>
            </a:extLst>
          </p:cNvPr>
          <p:cNvGrpSpPr/>
          <p:nvPr/>
        </p:nvGrpSpPr>
        <p:grpSpPr>
          <a:xfrm>
            <a:off x="607375" y="1822126"/>
            <a:ext cx="1727318" cy="3820887"/>
            <a:chOff x="774236" y="1394961"/>
            <a:chExt cx="1727318" cy="3820887"/>
          </a:xfrm>
        </p:grpSpPr>
        <p:sp>
          <p:nvSpPr>
            <p:cNvPr id="16" name="Freeform: Shape 15">
              <a:extLst>
                <a:ext uri="{FF2B5EF4-FFF2-40B4-BE49-F238E27FC236}">
                  <a16:creationId xmlns:a16="http://schemas.microsoft.com/office/drawing/2014/main" id="{58C810E9-6A9A-4626-B1C1-43D6BD6C7C2B}"/>
                </a:ext>
              </a:extLst>
            </p:cNvPr>
            <p:cNvSpPr/>
            <p:nvPr/>
          </p:nvSpPr>
          <p:spPr>
            <a:xfrm>
              <a:off x="774236" y="1394961"/>
              <a:ext cx="794260" cy="1497040"/>
            </a:xfrm>
            <a:custGeom>
              <a:avLst/>
              <a:gdLst>
                <a:gd name="connsiteX0" fmla="*/ 0 w 794260"/>
                <a:gd name="connsiteY0" fmla="*/ 0 h 1497040"/>
                <a:gd name="connsiteX1" fmla="*/ 347072 w 794260"/>
                <a:gd name="connsiteY1" fmla="*/ 1361588 h 1497040"/>
                <a:gd name="connsiteX2" fmla="*/ 794260 w 794260"/>
                <a:gd name="connsiteY2" fmla="*/ 1374937 h 1497040"/>
              </a:gdLst>
              <a:ahLst/>
              <a:cxnLst>
                <a:cxn ang="0">
                  <a:pos x="connsiteX0" y="connsiteY0"/>
                </a:cxn>
                <a:cxn ang="0">
                  <a:pos x="connsiteX1" y="connsiteY1"/>
                </a:cxn>
                <a:cxn ang="0">
                  <a:pos x="connsiteX2" y="connsiteY2"/>
                </a:cxn>
              </a:cxnLst>
              <a:rect l="l" t="t" r="r" b="b"/>
              <a:pathLst>
                <a:path w="794260" h="1497040">
                  <a:moveTo>
                    <a:pt x="0" y="0"/>
                  </a:moveTo>
                  <a:cubicBezTo>
                    <a:pt x="107347" y="566216"/>
                    <a:pt x="214695" y="1132432"/>
                    <a:pt x="347072" y="1361588"/>
                  </a:cubicBezTo>
                  <a:cubicBezTo>
                    <a:pt x="479449" y="1590744"/>
                    <a:pt x="636854" y="1482840"/>
                    <a:pt x="794260" y="1374937"/>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8FD00A9E-1F77-44AD-ADE0-DBF6F9CA6F7E}"/>
                </a:ext>
              </a:extLst>
            </p:cNvPr>
            <p:cNvGrpSpPr/>
            <p:nvPr/>
          </p:nvGrpSpPr>
          <p:grpSpPr>
            <a:xfrm rot="17100000">
              <a:off x="599399" y="3313693"/>
              <a:ext cx="2453556" cy="1350754"/>
              <a:chOff x="913100" y="2906550"/>
              <a:chExt cx="2453556" cy="1350754"/>
            </a:xfrm>
          </p:grpSpPr>
          <p:sp>
            <p:nvSpPr>
              <p:cNvPr id="9" name="Rectangle 8">
                <a:extLst>
                  <a:ext uri="{FF2B5EF4-FFF2-40B4-BE49-F238E27FC236}">
                    <a16:creationId xmlns:a16="http://schemas.microsoft.com/office/drawing/2014/main" id="{F5C6CACF-FF58-4E50-9FCD-05A4328E7618}"/>
                  </a:ext>
                </a:extLst>
              </p:cNvPr>
              <p:cNvSpPr/>
              <p:nvPr/>
            </p:nvSpPr>
            <p:spPr>
              <a:xfrm>
                <a:off x="913100" y="2906550"/>
                <a:ext cx="2453556" cy="135075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b"/>
              <a:lstStyle/>
              <a:p>
                <a:pPr algn="ctr"/>
                <a:r>
                  <a:rPr lang="en-US" sz="3200" dirty="0">
                    <a:solidFill>
                      <a:srgbClr val="FF0000"/>
                    </a:solidFill>
                  </a:rPr>
                  <a:t>Click me!</a:t>
                </a:r>
              </a:p>
            </p:txBody>
          </p:sp>
          <p:sp>
            <p:nvSpPr>
              <p:cNvPr id="14" name="Isosceles Triangle 13">
                <a:extLst>
                  <a:ext uri="{FF2B5EF4-FFF2-40B4-BE49-F238E27FC236}">
                    <a16:creationId xmlns:a16="http://schemas.microsoft.com/office/drawing/2014/main" id="{FBA387A7-F2BE-42BA-9CC7-D99C29DDE7E3}"/>
                  </a:ext>
                </a:extLst>
              </p:cNvPr>
              <p:cNvSpPr/>
              <p:nvPr/>
            </p:nvSpPr>
            <p:spPr>
              <a:xfrm rot="10800000">
                <a:off x="913100" y="2906550"/>
                <a:ext cx="2453556" cy="703549"/>
              </a:xfrm>
              <a:prstGeom prst="triangle">
                <a:avLst/>
              </a:prstGeom>
              <a:solidFill>
                <a:schemeClr val="accent4">
                  <a:lumMod val="40000"/>
                  <a:lumOff val="60000"/>
                </a:schemeClr>
              </a:solidFill>
              <a:ln>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Freeform: Shape 16">
              <a:extLst>
                <a:ext uri="{FF2B5EF4-FFF2-40B4-BE49-F238E27FC236}">
                  <a16:creationId xmlns:a16="http://schemas.microsoft.com/office/drawing/2014/main" id="{8976401D-4909-452D-8DBD-BCC6099B9093}"/>
                </a:ext>
              </a:extLst>
            </p:cNvPr>
            <p:cNvSpPr/>
            <p:nvPr/>
          </p:nvSpPr>
          <p:spPr>
            <a:xfrm>
              <a:off x="1561169" y="2615945"/>
              <a:ext cx="226931" cy="153513"/>
            </a:xfrm>
            <a:custGeom>
              <a:avLst/>
              <a:gdLst>
                <a:gd name="connsiteX0" fmla="*/ 0 w 226931"/>
                <a:gd name="connsiteY0" fmla="*/ 153513 h 153513"/>
                <a:gd name="connsiteX1" fmla="*/ 226931 w 226931"/>
                <a:gd name="connsiteY1" fmla="*/ 0 h 153513"/>
              </a:gdLst>
              <a:ahLst/>
              <a:cxnLst>
                <a:cxn ang="0">
                  <a:pos x="connsiteX0" y="connsiteY0"/>
                </a:cxn>
                <a:cxn ang="0">
                  <a:pos x="connsiteX1" y="connsiteY1"/>
                </a:cxn>
              </a:cxnLst>
              <a:rect l="l" t="t" r="r" b="b"/>
              <a:pathLst>
                <a:path w="226931" h="153513">
                  <a:moveTo>
                    <a:pt x="0" y="153513"/>
                  </a:moveTo>
                  <a:lnTo>
                    <a:pt x="226931" y="0"/>
                  </a:lnTo>
                </a:path>
              </a:pathLst>
            </a:custGeom>
            <a:noFill/>
            <a:ln w="5715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Arrow: Right 18">
            <a:extLst>
              <a:ext uri="{FF2B5EF4-FFF2-40B4-BE49-F238E27FC236}">
                <a16:creationId xmlns:a16="http://schemas.microsoft.com/office/drawing/2014/main" id="{7A6DA72F-01E7-40BD-BD33-B3A3AB9ACDDA}"/>
              </a:ext>
            </a:extLst>
          </p:cNvPr>
          <p:cNvSpPr/>
          <p:nvPr/>
        </p:nvSpPr>
        <p:spPr>
          <a:xfrm>
            <a:off x="2861674" y="3279407"/>
            <a:ext cx="1271205" cy="11927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8905EA2-3FED-48C0-AD7C-CF89E5D958FC}"/>
              </a:ext>
            </a:extLst>
          </p:cNvPr>
          <p:cNvSpPr/>
          <p:nvPr/>
        </p:nvSpPr>
        <p:spPr>
          <a:xfrm>
            <a:off x="5382045" y="3495345"/>
            <a:ext cx="2522943" cy="38044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me@kanazawa-u.ac.jp</a:t>
            </a:r>
          </a:p>
        </p:txBody>
      </p:sp>
      <p:sp>
        <p:nvSpPr>
          <p:cNvPr id="21" name="Rectangle 20">
            <a:extLst>
              <a:ext uri="{FF2B5EF4-FFF2-40B4-BE49-F238E27FC236}">
                <a16:creationId xmlns:a16="http://schemas.microsoft.com/office/drawing/2014/main" id="{2884B4A2-B5F7-48A8-8633-FBEDD4A96686}"/>
              </a:ext>
            </a:extLst>
          </p:cNvPr>
          <p:cNvSpPr/>
          <p:nvPr/>
        </p:nvSpPr>
        <p:spPr>
          <a:xfrm>
            <a:off x="5382045" y="3938754"/>
            <a:ext cx="2522943" cy="38044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a:t>
            </a:r>
          </a:p>
        </p:txBody>
      </p:sp>
      <p:sp>
        <p:nvSpPr>
          <p:cNvPr id="22" name="Rectangle 21">
            <a:extLst>
              <a:ext uri="{FF2B5EF4-FFF2-40B4-BE49-F238E27FC236}">
                <a16:creationId xmlns:a16="http://schemas.microsoft.com/office/drawing/2014/main" id="{18CE82A4-C190-473F-8802-487D936370E9}"/>
              </a:ext>
            </a:extLst>
          </p:cNvPr>
          <p:cNvSpPr/>
          <p:nvPr/>
        </p:nvSpPr>
        <p:spPr>
          <a:xfrm>
            <a:off x="4487668" y="3495345"/>
            <a:ext cx="794260" cy="3804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USER</a:t>
            </a:r>
          </a:p>
        </p:txBody>
      </p:sp>
      <p:sp>
        <p:nvSpPr>
          <p:cNvPr id="23" name="Rectangle 22">
            <a:extLst>
              <a:ext uri="{FF2B5EF4-FFF2-40B4-BE49-F238E27FC236}">
                <a16:creationId xmlns:a16="http://schemas.microsoft.com/office/drawing/2014/main" id="{BADE5CEC-1849-459F-A31A-8789040B8EE0}"/>
              </a:ext>
            </a:extLst>
          </p:cNvPr>
          <p:cNvSpPr/>
          <p:nvPr/>
        </p:nvSpPr>
        <p:spPr>
          <a:xfrm>
            <a:off x="4487668" y="3938754"/>
            <a:ext cx="794260" cy="3804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PASS</a:t>
            </a:r>
          </a:p>
        </p:txBody>
      </p:sp>
      <p:sp>
        <p:nvSpPr>
          <p:cNvPr id="24" name="Rectangle 23">
            <a:extLst>
              <a:ext uri="{FF2B5EF4-FFF2-40B4-BE49-F238E27FC236}">
                <a16:creationId xmlns:a16="http://schemas.microsoft.com/office/drawing/2014/main" id="{21ED177E-B8E0-4D46-B886-5616A23A1157}"/>
              </a:ext>
            </a:extLst>
          </p:cNvPr>
          <p:cNvSpPr/>
          <p:nvPr/>
        </p:nvSpPr>
        <p:spPr>
          <a:xfrm>
            <a:off x="6371092" y="4401018"/>
            <a:ext cx="1533896" cy="6248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Connect to KUWIN</a:t>
            </a:r>
          </a:p>
        </p:txBody>
      </p:sp>
      <p:grpSp>
        <p:nvGrpSpPr>
          <p:cNvPr id="32" name="Group 31">
            <a:extLst>
              <a:ext uri="{FF2B5EF4-FFF2-40B4-BE49-F238E27FC236}">
                <a16:creationId xmlns:a16="http://schemas.microsoft.com/office/drawing/2014/main" id="{6A998AB7-6A99-4CAF-A183-EB063C35B089}"/>
              </a:ext>
            </a:extLst>
          </p:cNvPr>
          <p:cNvGrpSpPr/>
          <p:nvPr/>
        </p:nvGrpSpPr>
        <p:grpSpPr>
          <a:xfrm>
            <a:off x="4884798" y="2230535"/>
            <a:ext cx="2763359" cy="1169551"/>
            <a:chOff x="6729520" y="2230535"/>
            <a:chExt cx="2763359" cy="1169551"/>
          </a:xfrm>
        </p:grpSpPr>
        <p:sp>
          <p:nvSpPr>
            <p:cNvPr id="26" name="Isosceles Triangle 25">
              <a:extLst>
                <a:ext uri="{FF2B5EF4-FFF2-40B4-BE49-F238E27FC236}">
                  <a16:creationId xmlns:a16="http://schemas.microsoft.com/office/drawing/2014/main" id="{5D2E20FB-D1EE-4E10-A834-303968F888D4}"/>
                </a:ext>
              </a:extLst>
            </p:cNvPr>
            <p:cNvSpPr/>
            <p:nvPr/>
          </p:nvSpPr>
          <p:spPr>
            <a:xfrm>
              <a:off x="7045999" y="2230535"/>
              <a:ext cx="440514" cy="28700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C8E0D02A-254B-44DF-B8DB-8E54FA618E3C}"/>
                </a:ext>
              </a:extLst>
            </p:cNvPr>
            <p:cNvSpPr/>
            <p:nvPr/>
          </p:nvSpPr>
          <p:spPr>
            <a:xfrm rot="10800000">
              <a:off x="7045999" y="3002093"/>
              <a:ext cx="440514" cy="28700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953F6569-98BB-4D57-BB36-FEDD337B227D}"/>
                </a:ext>
              </a:extLst>
            </p:cNvPr>
            <p:cNvSpPr/>
            <p:nvPr/>
          </p:nvSpPr>
          <p:spPr>
            <a:xfrm rot="16200000">
              <a:off x="6652764" y="2618289"/>
              <a:ext cx="440514" cy="28700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FC96A70D-E232-472A-84D6-DDFD0162C93C}"/>
                </a:ext>
              </a:extLst>
            </p:cNvPr>
            <p:cNvSpPr/>
            <p:nvPr/>
          </p:nvSpPr>
          <p:spPr>
            <a:xfrm rot="5400000">
              <a:off x="7439235" y="2615757"/>
              <a:ext cx="440514" cy="28700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2231443B-70FF-4E3F-8BF7-F0F67560B4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5999" y="2545670"/>
              <a:ext cx="440514" cy="44051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49794969-D19B-40FD-9487-F3D691D8295D}"/>
                </a:ext>
              </a:extLst>
            </p:cNvPr>
            <p:cNvSpPr txBox="1"/>
            <p:nvPr/>
          </p:nvSpPr>
          <p:spPr>
            <a:xfrm>
              <a:off x="7802993" y="2230535"/>
              <a:ext cx="1689886" cy="1169551"/>
            </a:xfrm>
            <a:prstGeom prst="rect">
              <a:avLst/>
            </a:prstGeom>
            <a:noFill/>
          </p:spPr>
          <p:txBody>
            <a:bodyPr wrap="none" rtlCol="0">
              <a:spAutoFit/>
            </a:bodyPr>
            <a:lstStyle/>
            <a:p>
              <a:r>
                <a:rPr lang="en-US" sz="2800" dirty="0">
                  <a:latin typeface="Garamond" panose="02020404030301010803" pitchFamily="18" charset="0"/>
                </a:rPr>
                <a:t>Acanthos</a:t>
              </a:r>
            </a:p>
            <a:p>
              <a:r>
                <a:rPr lang="en-US" sz="2800" dirty="0">
                  <a:latin typeface="Garamond" panose="02020404030301010803" pitchFamily="18" charset="0"/>
                </a:rPr>
                <a:t>Portal</a:t>
              </a:r>
            </a:p>
            <a:p>
              <a:r>
                <a:rPr lang="en-US" sz="1400" dirty="0">
                  <a:latin typeface="Garamond" panose="02020404030301010803" pitchFamily="18" charset="0"/>
                </a:rPr>
                <a:t>Kanazawa University</a:t>
              </a:r>
            </a:p>
          </p:txBody>
        </p:sp>
      </p:grpSp>
      <p:sp>
        <p:nvSpPr>
          <p:cNvPr id="31" name="TextBox 30">
            <a:extLst>
              <a:ext uri="{FF2B5EF4-FFF2-40B4-BE49-F238E27FC236}">
                <a16:creationId xmlns:a16="http://schemas.microsoft.com/office/drawing/2014/main" id="{2F8019B4-0BFA-4DF0-B53C-A0CE779D5487}"/>
              </a:ext>
            </a:extLst>
          </p:cNvPr>
          <p:cNvSpPr txBox="1"/>
          <p:nvPr/>
        </p:nvSpPr>
        <p:spPr>
          <a:xfrm>
            <a:off x="4569497" y="6217623"/>
            <a:ext cx="3623108" cy="369332"/>
          </a:xfrm>
          <a:prstGeom prst="rect">
            <a:avLst/>
          </a:prstGeom>
          <a:noFill/>
        </p:spPr>
        <p:txBody>
          <a:bodyPr wrap="none" rtlCol="0">
            <a:spAutoFit/>
          </a:bodyPr>
          <a:lstStyle/>
          <a:p>
            <a:pPr algn="ctr"/>
            <a:r>
              <a:rPr lang="en-US" dirty="0">
                <a:solidFill>
                  <a:srgbClr val="C00000"/>
                </a:solidFill>
              </a:rPr>
              <a:t>(Fake website for illustration only.)</a:t>
            </a:r>
          </a:p>
        </p:txBody>
      </p:sp>
      <p:sp>
        <p:nvSpPr>
          <p:cNvPr id="33" name="TextBox 32">
            <a:extLst>
              <a:ext uri="{FF2B5EF4-FFF2-40B4-BE49-F238E27FC236}">
                <a16:creationId xmlns:a16="http://schemas.microsoft.com/office/drawing/2014/main" id="{864B88EA-32C3-49A6-9BA3-1E361E7C94EF}"/>
              </a:ext>
            </a:extLst>
          </p:cNvPr>
          <p:cNvSpPr txBox="1"/>
          <p:nvPr/>
        </p:nvSpPr>
        <p:spPr>
          <a:xfrm>
            <a:off x="3802634" y="1563572"/>
            <a:ext cx="5254598" cy="369332"/>
          </a:xfrm>
          <a:prstGeom prst="rect">
            <a:avLst/>
          </a:prstGeom>
          <a:noFill/>
        </p:spPr>
        <p:txBody>
          <a:bodyPr wrap="square" rtlCol="0">
            <a:spAutoFit/>
          </a:bodyPr>
          <a:lstStyle/>
          <a:p>
            <a:r>
              <a:rPr lang="en-US" dirty="0"/>
              <a:t>http://kanazawa-u.ac.jp.adasdsasd.com/login.php</a:t>
            </a:r>
          </a:p>
        </p:txBody>
      </p:sp>
      <p:grpSp>
        <p:nvGrpSpPr>
          <p:cNvPr id="35" name="Group 34">
            <a:extLst>
              <a:ext uri="{FF2B5EF4-FFF2-40B4-BE49-F238E27FC236}">
                <a16:creationId xmlns:a16="http://schemas.microsoft.com/office/drawing/2014/main" id="{08BA1724-7D32-485E-9EB4-5734258A0AE4}"/>
              </a:ext>
            </a:extLst>
          </p:cNvPr>
          <p:cNvGrpSpPr/>
          <p:nvPr/>
        </p:nvGrpSpPr>
        <p:grpSpPr>
          <a:xfrm>
            <a:off x="9023825" y="2450211"/>
            <a:ext cx="2583013" cy="1957578"/>
            <a:chOff x="7048222" y="2976806"/>
            <a:chExt cx="2583013" cy="1957578"/>
          </a:xfrm>
        </p:grpSpPr>
        <p:sp>
          <p:nvSpPr>
            <p:cNvPr id="36" name="Rectangle 35">
              <a:extLst>
                <a:ext uri="{FF2B5EF4-FFF2-40B4-BE49-F238E27FC236}">
                  <a16:creationId xmlns:a16="http://schemas.microsoft.com/office/drawing/2014/main" id="{3E9ED390-DA8F-4FF8-88A5-C86B598A5FEA}"/>
                </a:ext>
              </a:extLst>
            </p:cNvPr>
            <p:cNvSpPr/>
            <p:nvPr/>
          </p:nvSpPr>
          <p:spPr>
            <a:xfrm>
              <a:off x="7048222" y="3319166"/>
              <a:ext cx="2583013" cy="1615218"/>
            </a:xfrm>
            <a:prstGeom prst="rect">
              <a:avLst/>
            </a:prstGeom>
            <a:solidFill>
              <a:srgbClr val="FFE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rapezoid 36">
              <a:extLst>
                <a:ext uri="{FF2B5EF4-FFF2-40B4-BE49-F238E27FC236}">
                  <a16:creationId xmlns:a16="http://schemas.microsoft.com/office/drawing/2014/main" id="{3E1F110E-A5AA-4416-876F-799D6B264920}"/>
                </a:ext>
              </a:extLst>
            </p:cNvPr>
            <p:cNvSpPr/>
            <p:nvPr/>
          </p:nvSpPr>
          <p:spPr>
            <a:xfrm>
              <a:off x="7048222" y="2976806"/>
              <a:ext cx="1001168" cy="342360"/>
            </a:xfrm>
            <a:prstGeom prst="trapezoid">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8" name="Picture 2" descr="重症急性呼吸器症候群コロナウイルス-2（SARS-CoV-2）によるCOVID-19に関する周術期の考慮事項アップデート - Anesthesia  Patient Safety Foundation">
            <a:extLst>
              <a:ext uri="{FF2B5EF4-FFF2-40B4-BE49-F238E27FC236}">
                <a16:creationId xmlns:a16="http://schemas.microsoft.com/office/drawing/2014/main" id="{9B5C12ED-B074-4746-ABD8-6A968E5B50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1863" y="2896712"/>
            <a:ext cx="1406936" cy="1406936"/>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2CF5EFAD-D669-41BA-8098-533F6020F2E3}"/>
              </a:ext>
            </a:extLst>
          </p:cNvPr>
          <p:cNvSpPr txBox="1"/>
          <p:nvPr/>
        </p:nvSpPr>
        <p:spPr>
          <a:xfrm>
            <a:off x="9091394" y="5135507"/>
            <a:ext cx="2515444" cy="707886"/>
          </a:xfrm>
          <a:prstGeom prst="rect">
            <a:avLst/>
          </a:prstGeom>
          <a:noFill/>
        </p:spPr>
        <p:txBody>
          <a:bodyPr wrap="square" rtlCol="0">
            <a:spAutoFit/>
          </a:bodyPr>
          <a:lstStyle/>
          <a:p>
            <a:pPr algn="ctr"/>
            <a:r>
              <a:rPr lang="en-US" sz="2000" dirty="0"/>
              <a:t>Virus or malware attachments!</a:t>
            </a:r>
          </a:p>
        </p:txBody>
      </p:sp>
      <p:sp>
        <p:nvSpPr>
          <p:cNvPr id="40" name="TextBox 39">
            <a:extLst>
              <a:ext uri="{FF2B5EF4-FFF2-40B4-BE49-F238E27FC236}">
                <a16:creationId xmlns:a16="http://schemas.microsoft.com/office/drawing/2014/main" id="{F071CEFF-8EC4-4353-84C4-F49CB152408F}"/>
              </a:ext>
            </a:extLst>
          </p:cNvPr>
          <p:cNvSpPr txBox="1"/>
          <p:nvPr/>
        </p:nvSpPr>
        <p:spPr>
          <a:xfrm>
            <a:off x="5176526" y="5135507"/>
            <a:ext cx="2515444" cy="707886"/>
          </a:xfrm>
          <a:prstGeom prst="rect">
            <a:avLst/>
          </a:prstGeom>
          <a:noFill/>
        </p:spPr>
        <p:txBody>
          <a:bodyPr wrap="square" rtlCol="0">
            <a:spAutoFit/>
          </a:bodyPr>
          <a:lstStyle/>
          <a:p>
            <a:pPr algn="ctr"/>
            <a:r>
              <a:rPr lang="en-US" sz="2000" dirty="0"/>
              <a:t>Password theft websites</a:t>
            </a:r>
          </a:p>
        </p:txBody>
      </p:sp>
      <p:sp>
        <p:nvSpPr>
          <p:cNvPr id="42" name="TextBox 41">
            <a:extLst>
              <a:ext uri="{FF2B5EF4-FFF2-40B4-BE49-F238E27FC236}">
                <a16:creationId xmlns:a16="http://schemas.microsoft.com/office/drawing/2014/main" id="{B750374B-F183-4AFF-8DF2-695FE428431F}"/>
              </a:ext>
            </a:extLst>
          </p:cNvPr>
          <p:cNvSpPr txBox="1"/>
          <p:nvPr/>
        </p:nvSpPr>
        <p:spPr>
          <a:xfrm>
            <a:off x="9524409" y="6248474"/>
            <a:ext cx="1723678" cy="369332"/>
          </a:xfrm>
          <a:prstGeom prst="rect">
            <a:avLst/>
          </a:prstGeom>
          <a:noFill/>
        </p:spPr>
        <p:txBody>
          <a:bodyPr wrap="square">
            <a:spAutoFit/>
          </a:bodyPr>
          <a:lstStyle/>
          <a:p>
            <a:r>
              <a:rPr lang="en-US" dirty="0"/>
              <a:t>Graphics: </a:t>
            </a:r>
            <a:r>
              <a:rPr lang="en-US" dirty="0">
                <a:hlinkClick r:id="rId4"/>
              </a:rPr>
              <a:t>APSF</a:t>
            </a:r>
            <a:endParaRPr lang="en-US" dirty="0"/>
          </a:p>
        </p:txBody>
      </p:sp>
    </p:spTree>
    <p:extLst>
      <p:ext uri="{BB962C8B-B14F-4D97-AF65-F5344CB8AC3E}">
        <p14:creationId xmlns:p14="http://schemas.microsoft.com/office/powerpoint/2010/main" val="1837522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9E6F8-E3EC-479D-B0A8-99D8986EAAEE}"/>
              </a:ext>
            </a:extLst>
          </p:cNvPr>
          <p:cNvSpPr>
            <a:spLocks noGrp="1"/>
          </p:cNvSpPr>
          <p:nvPr>
            <p:ph type="title"/>
          </p:nvPr>
        </p:nvSpPr>
        <p:spPr/>
        <p:txBody>
          <a:bodyPr/>
          <a:lstStyle/>
          <a:p>
            <a:r>
              <a:rPr lang="en-US" dirty="0"/>
              <a:t>Note</a:t>
            </a:r>
          </a:p>
        </p:txBody>
      </p:sp>
      <p:sp>
        <p:nvSpPr>
          <p:cNvPr id="3" name="Content Placeholder 2">
            <a:extLst>
              <a:ext uri="{FF2B5EF4-FFF2-40B4-BE49-F238E27FC236}">
                <a16:creationId xmlns:a16="http://schemas.microsoft.com/office/drawing/2014/main" id="{6E8B6CA9-183B-4366-9BBB-19327994F064}"/>
              </a:ext>
            </a:extLst>
          </p:cNvPr>
          <p:cNvSpPr>
            <a:spLocks noGrp="1"/>
          </p:cNvSpPr>
          <p:nvPr>
            <p:ph idx="1"/>
          </p:nvPr>
        </p:nvSpPr>
        <p:spPr/>
        <p:txBody>
          <a:bodyPr>
            <a:normAutofit/>
          </a:bodyPr>
          <a:lstStyle/>
          <a:p>
            <a:r>
              <a:rPr lang="en-US" dirty="0"/>
              <a:t>This presentation was prepared in 16:9 widescreen format.</a:t>
            </a:r>
          </a:p>
          <a:p>
            <a:endParaRPr lang="en-US" dirty="0"/>
          </a:p>
          <a:p>
            <a:endParaRPr lang="en-US" dirty="0"/>
          </a:p>
          <a:p>
            <a:endParaRPr lang="en-US" dirty="0"/>
          </a:p>
          <a:p>
            <a:pPr marL="0" indent="0">
              <a:buNone/>
            </a:pPr>
            <a:r>
              <a:rPr lang="en-US" sz="1800" dirty="0"/>
              <a:t>Disclaimer: all content (after Security section) is the lecturer’s opinion presented under the principles of academic freedom and does not reflect the official position of Kanazawa University. We do not endorse, promote, or condone any of the brands or entities mentioned. All intellectual property including trademarks and technologies are mentioned for academic critique. Cryptocurrency, financial products, and investment in venture businesses have their inherent risks. Neither the lecturer nor Kanazawa University shall be held responsible for financial losses should you be inspired by this lecture to engage in financial or entrepreneurial pursuits after this presentation. The University is also not responsible for any other messages in this presentation.</a:t>
            </a:r>
          </a:p>
        </p:txBody>
      </p:sp>
      <p:sp>
        <p:nvSpPr>
          <p:cNvPr id="4" name="Slide Number Placeholder 3">
            <a:extLst>
              <a:ext uri="{FF2B5EF4-FFF2-40B4-BE49-F238E27FC236}">
                <a16:creationId xmlns:a16="http://schemas.microsoft.com/office/drawing/2014/main" id="{7E881E2E-4807-423F-ACB5-A73EB350D822}"/>
              </a:ext>
            </a:extLst>
          </p:cNvPr>
          <p:cNvSpPr>
            <a:spLocks noGrp="1"/>
          </p:cNvSpPr>
          <p:nvPr>
            <p:ph type="sldNum" sz="quarter" idx="12"/>
          </p:nvPr>
        </p:nvSpPr>
        <p:spPr/>
        <p:txBody>
          <a:bodyPr/>
          <a:lstStyle/>
          <a:p>
            <a:fld id="{0B02C7C3-1F9D-495C-A818-668CCDC0E8E2}" type="slidenum">
              <a:rPr lang="en-US" smtClean="0"/>
              <a:t>3</a:t>
            </a:fld>
            <a:endParaRPr lang="en-US"/>
          </a:p>
        </p:txBody>
      </p:sp>
    </p:spTree>
    <p:extLst>
      <p:ext uri="{BB962C8B-B14F-4D97-AF65-F5344CB8AC3E}">
        <p14:creationId xmlns:p14="http://schemas.microsoft.com/office/powerpoint/2010/main" val="28879883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28CABDF-EBA1-420C-9980-489B34CC2D6A}"/>
              </a:ext>
            </a:extLst>
          </p:cNvPr>
          <p:cNvSpPr>
            <a:spLocks noGrp="1"/>
          </p:cNvSpPr>
          <p:nvPr>
            <p:ph type="title"/>
          </p:nvPr>
        </p:nvSpPr>
        <p:spPr/>
        <p:txBody>
          <a:bodyPr>
            <a:noAutofit/>
          </a:bodyPr>
          <a:lstStyle/>
          <a:p>
            <a:r>
              <a:rPr lang="en-US" sz="3600" dirty="0"/>
              <a:t>Okay, how fake can a website get? What to look for?</a:t>
            </a:r>
          </a:p>
        </p:txBody>
      </p:sp>
      <p:sp>
        <p:nvSpPr>
          <p:cNvPr id="4" name="Slide Number Placeholder 3">
            <a:extLst>
              <a:ext uri="{FF2B5EF4-FFF2-40B4-BE49-F238E27FC236}">
                <a16:creationId xmlns:a16="http://schemas.microsoft.com/office/drawing/2014/main" id="{56AF9054-8497-4D7D-8497-4801011289D9}"/>
              </a:ext>
            </a:extLst>
          </p:cNvPr>
          <p:cNvSpPr>
            <a:spLocks noGrp="1"/>
          </p:cNvSpPr>
          <p:nvPr>
            <p:ph type="sldNum" idx="12"/>
          </p:nvPr>
        </p:nvSpPr>
        <p:spPr/>
        <p:txBody>
          <a:bodyPr/>
          <a:lstStyle/>
          <a:p>
            <a:fld id="{00000000-1234-1234-1234-123412341234}" type="slidenum">
              <a:rPr lang="en" smtClean="0"/>
              <a:pPr/>
              <a:t>30</a:t>
            </a:fld>
            <a:endParaRPr lang="en"/>
          </a:p>
        </p:txBody>
      </p:sp>
      <p:sp>
        <p:nvSpPr>
          <p:cNvPr id="20" name="Rectangle 19">
            <a:extLst>
              <a:ext uri="{FF2B5EF4-FFF2-40B4-BE49-F238E27FC236}">
                <a16:creationId xmlns:a16="http://schemas.microsoft.com/office/drawing/2014/main" id="{78905EA2-3FED-48C0-AD7C-CF89E5D958FC}"/>
              </a:ext>
            </a:extLst>
          </p:cNvPr>
          <p:cNvSpPr/>
          <p:nvPr/>
        </p:nvSpPr>
        <p:spPr>
          <a:xfrm>
            <a:off x="5382045" y="3495345"/>
            <a:ext cx="2522943" cy="38044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me@kanazawa-u.ac.jp</a:t>
            </a:r>
          </a:p>
        </p:txBody>
      </p:sp>
      <p:sp>
        <p:nvSpPr>
          <p:cNvPr id="21" name="Rectangle 20">
            <a:extLst>
              <a:ext uri="{FF2B5EF4-FFF2-40B4-BE49-F238E27FC236}">
                <a16:creationId xmlns:a16="http://schemas.microsoft.com/office/drawing/2014/main" id="{2884B4A2-B5F7-48A8-8633-FBEDD4A96686}"/>
              </a:ext>
            </a:extLst>
          </p:cNvPr>
          <p:cNvSpPr/>
          <p:nvPr/>
        </p:nvSpPr>
        <p:spPr>
          <a:xfrm>
            <a:off x="5382045" y="3938754"/>
            <a:ext cx="2522943" cy="38044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a:t>
            </a:r>
          </a:p>
        </p:txBody>
      </p:sp>
      <p:sp>
        <p:nvSpPr>
          <p:cNvPr id="22" name="Rectangle 21">
            <a:extLst>
              <a:ext uri="{FF2B5EF4-FFF2-40B4-BE49-F238E27FC236}">
                <a16:creationId xmlns:a16="http://schemas.microsoft.com/office/drawing/2014/main" id="{18CE82A4-C190-473F-8802-487D936370E9}"/>
              </a:ext>
            </a:extLst>
          </p:cNvPr>
          <p:cNvSpPr/>
          <p:nvPr/>
        </p:nvSpPr>
        <p:spPr>
          <a:xfrm>
            <a:off x="4487668" y="3495345"/>
            <a:ext cx="794260" cy="3804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USER</a:t>
            </a:r>
          </a:p>
        </p:txBody>
      </p:sp>
      <p:sp>
        <p:nvSpPr>
          <p:cNvPr id="23" name="Rectangle 22">
            <a:extLst>
              <a:ext uri="{FF2B5EF4-FFF2-40B4-BE49-F238E27FC236}">
                <a16:creationId xmlns:a16="http://schemas.microsoft.com/office/drawing/2014/main" id="{BADE5CEC-1849-459F-A31A-8789040B8EE0}"/>
              </a:ext>
            </a:extLst>
          </p:cNvPr>
          <p:cNvSpPr/>
          <p:nvPr/>
        </p:nvSpPr>
        <p:spPr>
          <a:xfrm>
            <a:off x="4487668" y="3938754"/>
            <a:ext cx="794260" cy="3804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PASS</a:t>
            </a:r>
          </a:p>
        </p:txBody>
      </p:sp>
      <p:sp>
        <p:nvSpPr>
          <p:cNvPr id="24" name="Rectangle 23">
            <a:extLst>
              <a:ext uri="{FF2B5EF4-FFF2-40B4-BE49-F238E27FC236}">
                <a16:creationId xmlns:a16="http://schemas.microsoft.com/office/drawing/2014/main" id="{21ED177E-B8E0-4D46-B886-5616A23A1157}"/>
              </a:ext>
            </a:extLst>
          </p:cNvPr>
          <p:cNvSpPr/>
          <p:nvPr/>
        </p:nvSpPr>
        <p:spPr>
          <a:xfrm>
            <a:off x="6371092" y="4401018"/>
            <a:ext cx="1533896" cy="6248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Connect to KUWIN</a:t>
            </a:r>
          </a:p>
        </p:txBody>
      </p:sp>
      <p:grpSp>
        <p:nvGrpSpPr>
          <p:cNvPr id="32" name="Group 31">
            <a:extLst>
              <a:ext uri="{FF2B5EF4-FFF2-40B4-BE49-F238E27FC236}">
                <a16:creationId xmlns:a16="http://schemas.microsoft.com/office/drawing/2014/main" id="{6A998AB7-6A99-4CAF-A183-EB063C35B089}"/>
              </a:ext>
            </a:extLst>
          </p:cNvPr>
          <p:cNvGrpSpPr/>
          <p:nvPr/>
        </p:nvGrpSpPr>
        <p:grpSpPr>
          <a:xfrm>
            <a:off x="4884798" y="2230535"/>
            <a:ext cx="2763359" cy="1169551"/>
            <a:chOff x="6729520" y="2230535"/>
            <a:chExt cx="2763359" cy="1169551"/>
          </a:xfrm>
        </p:grpSpPr>
        <p:sp>
          <p:nvSpPr>
            <p:cNvPr id="26" name="Isosceles Triangle 25">
              <a:extLst>
                <a:ext uri="{FF2B5EF4-FFF2-40B4-BE49-F238E27FC236}">
                  <a16:creationId xmlns:a16="http://schemas.microsoft.com/office/drawing/2014/main" id="{5D2E20FB-D1EE-4E10-A834-303968F888D4}"/>
                </a:ext>
              </a:extLst>
            </p:cNvPr>
            <p:cNvSpPr/>
            <p:nvPr/>
          </p:nvSpPr>
          <p:spPr>
            <a:xfrm>
              <a:off x="7045999" y="2230535"/>
              <a:ext cx="440514" cy="28700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C8E0D02A-254B-44DF-B8DB-8E54FA618E3C}"/>
                </a:ext>
              </a:extLst>
            </p:cNvPr>
            <p:cNvSpPr/>
            <p:nvPr/>
          </p:nvSpPr>
          <p:spPr>
            <a:xfrm rot="10800000">
              <a:off x="7045999" y="3002093"/>
              <a:ext cx="440514" cy="28700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953F6569-98BB-4D57-BB36-FEDD337B227D}"/>
                </a:ext>
              </a:extLst>
            </p:cNvPr>
            <p:cNvSpPr/>
            <p:nvPr/>
          </p:nvSpPr>
          <p:spPr>
            <a:xfrm rot="16200000">
              <a:off x="6652764" y="2618289"/>
              <a:ext cx="440514" cy="28700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FC96A70D-E232-472A-84D6-DDFD0162C93C}"/>
                </a:ext>
              </a:extLst>
            </p:cNvPr>
            <p:cNvSpPr/>
            <p:nvPr/>
          </p:nvSpPr>
          <p:spPr>
            <a:xfrm rot="5400000">
              <a:off x="7439235" y="2615757"/>
              <a:ext cx="440514" cy="28700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2231443B-70FF-4E3F-8BF7-F0F67560B4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5999" y="2545670"/>
              <a:ext cx="440514" cy="44051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49794969-D19B-40FD-9487-F3D691D8295D}"/>
                </a:ext>
              </a:extLst>
            </p:cNvPr>
            <p:cNvSpPr txBox="1"/>
            <p:nvPr/>
          </p:nvSpPr>
          <p:spPr>
            <a:xfrm>
              <a:off x="7802993" y="2230535"/>
              <a:ext cx="1689886" cy="1169551"/>
            </a:xfrm>
            <a:prstGeom prst="rect">
              <a:avLst/>
            </a:prstGeom>
            <a:noFill/>
          </p:spPr>
          <p:txBody>
            <a:bodyPr wrap="none" rtlCol="0">
              <a:spAutoFit/>
            </a:bodyPr>
            <a:lstStyle/>
            <a:p>
              <a:r>
                <a:rPr lang="en-US" sz="2800" dirty="0">
                  <a:latin typeface="Garamond" panose="02020404030301010803" pitchFamily="18" charset="0"/>
                </a:rPr>
                <a:t>Acanthos</a:t>
              </a:r>
            </a:p>
            <a:p>
              <a:r>
                <a:rPr lang="en-US" sz="2800" dirty="0">
                  <a:latin typeface="Garamond" panose="02020404030301010803" pitchFamily="18" charset="0"/>
                </a:rPr>
                <a:t>Portal</a:t>
              </a:r>
            </a:p>
            <a:p>
              <a:r>
                <a:rPr lang="en-US" sz="1400" dirty="0">
                  <a:latin typeface="Garamond" panose="02020404030301010803" pitchFamily="18" charset="0"/>
                </a:rPr>
                <a:t>Kanazawa University</a:t>
              </a:r>
            </a:p>
          </p:txBody>
        </p:sp>
      </p:grpSp>
      <p:sp>
        <p:nvSpPr>
          <p:cNvPr id="31" name="TextBox 30">
            <a:extLst>
              <a:ext uri="{FF2B5EF4-FFF2-40B4-BE49-F238E27FC236}">
                <a16:creationId xmlns:a16="http://schemas.microsoft.com/office/drawing/2014/main" id="{2F8019B4-0BFA-4DF0-B53C-A0CE779D5487}"/>
              </a:ext>
            </a:extLst>
          </p:cNvPr>
          <p:cNvSpPr txBox="1"/>
          <p:nvPr/>
        </p:nvSpPr>
        <p:spPr>
          <a:xfrm>
            <a:off x="3057041" y="5938574"/>
            <a:ext cx="4650008" cy="646331"/>
          </a:xfrm>
          <a:prstGeom prst="rect">
            <a:avLst/>
          </a:prstGeom>
          <a:noFill/>
        </p:spPr>
        <p:txBody>
          <a:bodyPr wrap="square" rtlCol="0">
            <a:spAutoFit/>
          </a:bodyPr>
          <a:lstStyle/>
          <a:p>
            <a:pPr algn="ctr"/>
            <a:r>
              <a:rPr lang="en-US" b="1" dirty="0">
                <a:solidFill>
                  <a:srgbClr val="C00000"/>
                </a:solidFill>
              </a:rPr>
              <a:t>Note that real phishing attempts are much more professional than this!</a:t>
            </a:r>
          </a:p>
        </p:txBody>
      </p:sp>
      <p:sp>
        <p:nvSpPr>
          <p:cNvPr id="33" name="TextBox 32">
            <a:extLst>
              <a:ext uri="{FF2B5EF4-FFF2-40B4-BE49-F238E27FC236}">
                <a16:creationId xmlns:a16="http://schemas.microsoft.com/office/drawing/2014/main" id="{864B88EA-32C3-49A6-9BA3-1E361E7C94EF}"/>
              </a:ext>
            </a:extLst>
          </p:cNvPr>
          <p:cNvSpPr txBox="1"/>
          <p:nvPr/>
        </p:nvSpPr>
        <p:spPr>
          <a:xfrm>
            <a:off x="3802634" y="1563572"/>
            <a:ext cx="5254598" cy="369332"/>
          </a:xfrm>
          <a:prstGeom prst="rect">
            <a:avLst/>
          </a:prstGeom>
          <a:noFill/>
        </p:spPr>
        <p:txBody>
          <a:bodyPr wrap="square" rtlCol="0">
            <a:spAutoFit/>
          </a:bodyPr>
          <a:lstStyle/>
          <a:p>
            <a:r>
              <a:rPr lang="en-US" dirty="0"/>
              <a:t>http://kanazawa-u.ac.jp.</a:t>
            </a:r>
            <a:r>
              <a:rPr lang="en-US" dirty="0">
                <a:solidFill>
                  <a:srgbClr val="C00000"/>
                </a:solidFill>
              </a:rPr>
              <a:t>adasdsasd.com</a:t>
            </a:r>
            <a:r>
              <a:rPr lang="en-US" dirty="0"/>
              <a:t>/login.php</a:t>
            </a:r>
          </a:p>
        </p:txBody>
      </p:sp>
      <p:cxnSp>
        <p:nvCxnSpPr>
          <p:cNvPr id="3" name="Straight Arrow Connector 2">
            <a:extLst>
              <a:ext uri="{FF2B5EF4-FFF2-40B4-BE49-F238E27FC236}">
                <a16:creationId xmlns:a16="http://schemas.microsoft.com/office/drawing/2014/main" id="{9E0EFC74-99D3-4F3C-A54E-CB65728A7794}"/>
              </a:ext>
            </a:extLst>
          </p:cNvPr>
          <p:cNvCxnSpPr>
            <a:cxnSpLocks/>
          </p:cNvCxnSpPr>
          <p:nvPr/>
        </p:nvCxnSpPr>
        <p:spPr>
          <a:xfrm flipH="1" flipV="1">
            <a:off x="7508759" y="1932904"/>
            <a:ext cx="632126" cy="50916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EEDAF3B-51C2-42E2-A8A3-3CD6F5536BB6}"/>
              </a:ext>
            </a:extLst>
          </p:cNvPr>
          <p:cNvSpPr txBox="1"/>
          <p:nvPr/>
        </p:nvSpPr>
        <p:spPr>
          <a:xfrm>
            <a:off x="8089437" y="2401389"/>
            <a:ext cx="3880742" cy="584775"/>
          </a:xfrm>
          <a:prstGeom prst="rect">
            <a:avLst/>
          </a:prstGeom>
          <a:noFill/>
        </p:spPr>
        <p:txBody>
          <a:bodyPr wrap="none" rtlCol="0">
            <a:spAutoFit/>
          </a:bodyPr>
          <a:lstStyle/>
          <a:p>
            <a:r>
              <a:rPr lang="en-US" sz="1600" dirty="0"/>
              <a:t>This is the </a:t>
            </a:r>
            <a:r>
              <a:rPr lang="en-US" sz="1600" b="1" dirty="0"/>
              <a:t>main part of the URL</a:t>
            </a:r>
            <a:r>
              <a:rPr lang="en-US" sz="1600" dirty="0"/>
              <a:t>.</a:t>
            </a:r>
          </a:p>
          <a:p>
            <a:r>
              <a:rPr lang="en-US" sz="1600" dirty="0"/>
              <a:t>This is NOT Kanazawa University website.</a:t>
            </a:r>
          </a:p>
        </p:txBody>
      </p:sp>
      <p:cxnSp>
        <p:nvCxnSpPr>
          <p:cNvPr id="41" name="Straight Arrow Connector 40">
            <a:extLst>
              <a:ext uri="{FF2B5EF4-FFF2-40B4-BE49-F238E27FC236}">
                <a16:creationId xmlns:a16="http://schemas.microsoft.com/office/drawing/2014/main" id="{11DE12FA-4A1F-4666-9876-E4CD2B56866E}"/>
              </a:ext>
            </a:extLst>
          </p:cNvPr>
          <p:cNvCxnSpPr>
            <a:cxnSpLocks/>
          </p:cNvCxnSpPr>
          <p:nvPr/>
        </p:nvCxnSpPr>
        <p:spPr>
          <a:xfrm flipH="1" flipV="1">
            <a:off x="7508759" y="2693776"/>
            <a:ext cx="632126" cy="50916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BD71325-4A48-47B2-A89D-1830C96F4D50}"/>
              </a:ext>
            </a:extLst>
          </p:cNvPr>
          <p:cNvSpPr txBox="1"/>
          <p:nvPr/>
        </p:nvSpPr>
        <p:spPr>
          <a:xfrm>
            <a:off x="8089437" y="3136612"/>
            <a:ext cx="3880742" cy="1077218"/>
          </a:xfrm>
          <a:prstGeom prst="rect">
            <a:avLst/>
          </a:prstGeom>
          <a:noFill/>
        </p:spPr>
        <p:txBody>
          <a:bodyPr wrap="square" rtlCol="0">
            <a:spAutoFit/>
          </a:bodyPr>
          <a:lstStyle/>
          <a:p>
            <a:r>
              <a:rPr lang="en-US" sz="1600" b="1" dirty="0"/>
              <a:t>Incorrect service name</a:t>
            </a:r>
            <a:r>
              <a:rPr lang="en-US" sz="1600" dirty="0"/>
              <a:t>.</a:t>
            </a:r>
          </a:p>
          <a:p>
            <a:r>
              <a:rPr lang="en-US" sz="1600" dirty="0"/>
              <a:t>Look for small differences.</a:t>
            </a:r>
          </a:p>
          <a:p>
            <a:r>
              <a:rPr lang="en-US" sz="1600" dirty="0"/>
              <a:t>Note that correct name alone does not mean the website is safe.</a:t>
            </a:r>
          </a:p>
        </p:txBody>
      </p:sp>
      <p:sp>
        <p:nvSpPr>
          <p:cNvPr id="43" name="TextBox 42">
            <a:extLst>
              <a:ext uri="{FF2B5EF4-FFF2-40B4-BE49-F238E27FC236}">
                <a16:creationId xmlns:a16="http://schemas.microsoft.com/office/drawing/2014/main" id="{A7692674-8617-486C-9801-26BBEF3F83D0}"/>
              </a:ext>
            </a:extLst>
          </p:cNvPr>
          <p:cNvSpPr txBox="1"/>
          <p:nvPr/>
        </p:nvSpPr>
        <p:spPr>
          <a:xfrm>
            <a:off x="157077" y="3044792"/>
            <a:ext cx="3880742" cy="830997"/>
          </a:xfrm>
          <a:prstGeom prst="rect">
            <a:avLst/>
          </a:prstGeom>
          <a:noFill/>
        </p:spPr>
        <p:txBody>
          <a:bodyPr wrap="square" rtlCol="0">
            <a:spAutoFit/>
          </a:bodyPr>
          <a:lstStyle/>
          <a:p>
            <a:pPr algn="r"/>
            <a:r>
              <a:rPr lang="en-US" sz="1600" dirty="0"/>
              <a:t>Incorrect, outdated, or poorly detailed </a:t>
            </a:r>
            <a:r>
              <a:rPr lang="en-US" sz="1600" b="1" dirty="0"/>
              <a:t>logo</a:t>
            </a:r>
            <a:r>
              <a:rPr lang="en-US" sz="1600" dirty="0"/>
              <a:t>. Note that correct logo alone does not mean the website is safe.</a:t>
            </a:r>
          </a:p>
        </p:txBody>
      </p:sp>
      <p:cxnSp>
        <p:nvCxnSpPr>
          <p:cNvPr id="44" name="Straight Arrow Connector 43">
            <a:extLst>
              <a:ext uri="{FF2B5EF4-FFF2-40B4-BE49-F238E27FC236}">
                <a16:creationId xmlns:a16="http://schemas.microsoft.com/office/drawing/2014/main" id="{F9E38306-DC10-41F5-8FF9-ACB8C0E25122}"/>
              </a:ext>
            </a:extLst>
          </p:cNvPr>
          <p:cNvCxnSpPr>
            <a:cxnSpLocks/>
          </p:cNvCxnSpPr>
          <p:nvPr/>
        </p:nvCxnSpPr>
        <p:spPr>
          <a:xfrm flipV="1">
            <a:off x="3994940" y="3088295"/>
            <a:ext cx="1033359" cy="402913"/>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129C046D-E1A5-430D-A92F-9603C5F0BB69}"/>
              </a:ext>
            </a:extLst>
          </p:cNvPr>
          <p:cNvSpPr txBox="1"/>
          <p:nvPr/>
        </p:nvSpPr>
        <p:spPr>
          <a:xfrm>
            <a:off x="8089437" y="4445858"/>
            <a:ext cx="3880742" cy="1815882"/>
          </a:xfrm>
          <a:prstGeom prst="rect">
            <a:avLst/>
          </a:prstGeom>
          <a:noFill/>
        </p:spPr>
        <p:txBody>
          <a:bodyPr wrap="square" rtlCol="0">
            <a:spAutoFit/>
          </a:bodyPr>
          <a:lstStyle/>
          <a:p>
            <a:r>
              <a:rPr lang="en-US" sz="1600" dirty="0"/>
              <a:t>Wrong </a:t>
            </a:r>
            <a:r>
              <a:rPr lang="en-US" sz="1600" b="1" dirty="0"/>
              <a:t>technical information</a:t>
            </a:r>
            <a:r>
              <a:rPr lang="en-US" sz="1600" dirty="0"/>
              <a:t>.</a:t>
            </a:r>
          </a:p>
          <a:p>
            <a:pPr marL="342900" indent="-342900">
              <a:buAutoNum type="arabicPeriod"/>
            </a:pPr>
            <a:r>
              <a:rPr lang="en-US" sz="1600" dirty="0"/>
              <a:t>The official network for Kanazawa University is KAINS-WIFI, not KUWIN (it is operated by another university).</a:t>
            </a:r>
          </a:p>
          <a:p>
            <a:pPr marL="342900" indent="-342900">
              <a:buAutoNum type="arabicPeriod"/>
            </a:pPr>
            <a:r>
              <a:rPr lang="en-US" sz="1600" dirty="0"/>
              <a:t>You connect to KAINS-WIFI directly using the Wi-Fi menu on your computer or phone, not by web.</a:t>
            </a:r>
          </a:p>
        </p:txBody>
      </p:sp>
      <p:cxnSp>
        <p:nvCxnSpPr>
          <p:cNvPr id="47" name="Straight Arrow Connector 46">
            <a:extLst>
              <a:ext uri="{FF2B5EF4-FFF2-40B4-BE49-F238E27FC236}">
                <a16:creationId xmlns:a16="http://schemas.microsoft.com/office/drawing/2014/main" id="{317089C5-801A-402F-9855-A7ABC55A3E1A}"/>
              </a:ext>
            </a:extLst>
          </p:cNvPr>
          <p:cNvCxnSpPr>
            <a:cxnSpLocks/>
          </p:cNvCxnSpPr>
          <p:nvPr/>
        </p:nvCxnSpPr>
        <p:spPr>
          <a:xfrm flipV="1">
            <a:off x="4102564" y="4884589"/>
            <a:ext cx="925735" cy="48600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3E397B4-2CD6-4A21-8191-AE4D682EBF29}"/>
              </a:ext>
            </a:extLst>
          </p:cNvPr>
          <p:cNvSpPr txBox="1"/>
          <p:nvPr/>
        </p:nvSpPr>
        <p:spPr>
          <a:xfrm>
            <a:off x="157077" y="5078205"/>
            <a:ext cx="3880742" cy="584775"/>
          </a:xfrm>
          <a:prstGeom prst="rect">
            <a:avLst/>
          </a:prstGeom>
          <a:noFill/>
        </p:spPr>
        <p:txBody>
          <a:bodyPr wrap="square" rtlCol="0">
            <a:spAutoFit/>
          </a:bodyPr>
          <a:lstStyle/>
          <a:p>
            <a:pPr algn="r"/>
            <a:r>
              <a:rPr lang="en-US" sz="1600" dirty="0"/>
              <a:t>Poor or incorrect </a:t>
            </a:r>
            <a:r>
              <a:rPr lang="en-US" sz="1600" b="1" dirty="0"/>
              <a:t>website design</a:t>
            </a:r>
            <a:r>
              <a:rPr lang="en-US" sz="1600" dirty="0"/>
              <a:t>.</a:t>
            </a:r>
          </a:p>
          <a:p>
            <a:pPr algn="r"/>
            <a:r>
              <a:rPr lang="en-US" sz="1600" dirty="0"/>
              <a:t>Acanthus Portal login page is blue.</a:t>
            </a:r>
          </a:p>
        </p:txBody>
      </p:sp>
      <p:grpSp>
        <p:nvGrpSpPr>
          <p:cNvPr id="52" name="Group 51">
            <a:extLst>
              <a:ext uri="{FF2B5EF4-FFF2-40B4-BE49-F238E27FC236}">
                <a16:creationId xmlns:a16="http://schemas.microsoft.com/office/drawing/2014/main" id="{218BBA8C-0271-4EC0-888D-EAE6DCC0F877}"/>
              </a:ext>
            </a:extLst>
          </p:cNvPr>
          <p:cNvGrpSpPr/>
          <p:nvPr/>
        </p:nvGrpSpPr>
        <p:grpSpPr>
          <a:xfrm>
            <a:off x="3224168" y="1323448"/>
            <a:ext cx="635214" cy="685994"/>
            <a:chOff x="1999680" y="1584073"/>
            <a:chExt cx="819288" cy="884782"/>
          </a:xfrm>
        </p:grpSpPr>
        <p:pic>
          <p:nvPicPr>
            <p:cNvPr id="49" name="Graphic 48">
              <a:extLst>
                <a:ext uri="{FF2B5EF4-FFF2-40B4-BE49-F238E27FC236}">
                  <a16:creationId xmlns:a16="http://schemas.microsoft.com/office/drawing/2014/main" id="{0AF8F117-39DC-4474-A602-5BAF1ECA64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128977" y="1584073"/>
              <a:ext cx="615164" cy="857992"/>
            </a:xfrm>
            <a:prstGeom prst="rect">
              <a:avLst/>
            </a:prstGeom>
          </p:spPr>
        </p:pic>
        <p:cxnSp>
          <p:nvCxnSpPr>
            <p:cNvPr id="51" name="Straight Connector 50">
              <a:extLst>
                <a:ext uri="{FF2B5EF4-FFF2-40B4-BE49-F238E27FC236}">
                  <a16:creationId xmlns:a16="http://schemas.microsoft.com/office/drawing/2014/main" id="{2CDEAAFE-C542-455E-B728-62FAE7574F17}"/>
                </a:ext>
              </a:extLst>
            </p:cNvPr>
            <p:cNvCxnSpPr/>
            <p:nvPr/>
          </p:nvCxnSpPr>
          <p:spPr>
            <a:xfrm flipV="1">
              <a:off x="1999680" y="1649567"/>
              <a:ext cx="819288" cy="819288"/>
            </a:xfrm>
            <a:prstGeom prst="line">
              <a:avLst/>
            </a:prstGeom>
            <a:ln w="76200">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53" name="TextBox 52">
            <a:extLst>
              <a:ext uri="{FF2B5EF4-FFF2-40B4-BE49-F238E27FC236}">
                <a16:creationId xmlns:a16="http://schemas.microsoft.com/office/drawing/2014/main" id="{4CA5800C-E4C7-4C81-AC0F-C84DCC58FA9A}"/>
              </a:ext>
            </a:extLst>
          </p:cNvPr>
          <p:cNvSpPr txBox="1"/>
          <p:nvPr/>
        </p:nvSpPr>
        <p:spPr>
          <a:xfrm>
            <a:off x="223491" y="1746358"/>
            <a:ext cx="4340016" cy="738664"/>
          </a:xfrm>
          <a:prstGeom prst="rect">
            <a:avLst/>
          </a:prstGeom>
          <a:noFill/>
        </p:spPr>
        <p:txBody>
          <a:bodyPr wrap="square" rtlCol="0">
            <a:spAutoFit/>
          </a:bodyPr>
          <a:lstStyle/>
          <a:p>
            <a:pPr algn="ctr"/>
            <a:r>
              <a:rPr lang="en-US" sz="1400" b="1" dirty="0"/>
              <a:t>Red or broken lock</a:t>
            </a:r>
            <a:r>
              <a:rPr lang="en-US" sz="1400" dirty="0"/>
              <a:t>.</a:t>
            </a:r>
          </a:p>
          <a:p>
            <a:pPr algn="ctr"/>
            <a:r>
              <a:rPr lang="en-US" sz="1400" dirty="0"/>
              <a:t>If it was usually green or gray but today it’s red, assume that it is unsafe.</a:t>
            </a:r>
          </a:p>
        </p:txBody>
      </p:sp>
    </p:spTree>
    <p:extLst>
      <p:ext uri="{BB962C8B-B14F-4D97-AF65-F5344CB8AC3E}">
        <p14:creationId xmlns:p14="http://schemas.microsoft.com/office/powerpoint/2010/main" val="19898710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896D6-4929-4510-8FC3-82422A8CD896}"/>
              </a:ext>
            </a:extLst>
          </p:cNvPr>
          <p:cNvSpPr>
            <a:spLocks noGrp="1"/>
          </p:cNvSpPr>
          <p:nvPr>
            <p:ph type="title"/>
          </p:nvPr>
        </p:nvSpPr>
        <p:spPr/>
        <p:txBody>
          <a:bodyPr>
            <a:normAutofit fontScale="90000"/>
          </a:bodyPr>
          <a:lstStyle/>
          <a:p>
            <a:r>
              <a:rPr lang="en-US" dirty="0"/>
              <a:t>Example of a legitimate website (from textbook)</a:t>
            </a:r>
          </a:p>
        </p:txBody>
      </p:sp>
      <p:sp>
        <p:nvSpPr>
          <p:cNvPr id="4" name="Slide Number Placeholder 3">
            <a:extLst>
              <a:ext uri="{FF2B5EF4-FFF2-40B4-BE49-F238E27FC236}">
                <a16:creationId xmlns:a16="http://schemas.microsoft.com/office/drawing/2014/main" id="{B406872A-800D-44DF-8F5B-E9211A68D3AB}"/>
              </a:ext>
            </a:extLst>
          </p:cNvPr>
          <p:cNvSpPr>
            <a:spLocks noGrp="1"/>
          </p:cNvSpPr>
          <p:nvPr>
            <p:ph type="sldNum" idx="12"/>
          </p:nvPr>
        </p:nvSpPr>
        <p:spPr/>
        <p:txBody>
          <a:bodyPr/>
          <a:lstStyle/>
          <a:p>
            <a:fld id="{00000000-1234-1234-1234-123412341234}" type="slidenum">
              <a:rPr lang="en" smtClean="0">
                <a:solidFill>
                  <a:srgbClr val="0070C0"/>
                </a:solidFill>
              </a:rPr>
              <a:pPr/>
              <a:t>31</a:t>
            </a:fld>
            <a:endParaRPr lang="en">
              <a:solidFill>
                <a:srgbClr val="0070C0"/>
              </a:solidFill>
            </a:endParaRPr>
          </a:p>
        </p:txBody>
      </p:sp>
      <p:pic>
        <p:nvPicPr>
          <p:cNvPr id="8" name="Picture 7">
            <a:extLst>
              <a:ext uri="{FF2B5EF4-FFF2-40B4-BE49-F238E27FC236}">
                <a16:creationId xmlns:a16="http://schemas.microsoft.com/office/drawing/2014/main" id="{9CF6A943-DF98-4377-B3F7-A2C2F876C261}"/>
              </a:ext>
            </a:extLst>
          </p:cNvPr>
          <p:cNvPicPr>
            <a:picLocks noChangeAspect="1"/>
          </p:cNvPicPr>
          <p:nvPr/>
        </p:nvPicPr>
        <p:blipFill>
          <a:blip r:embed="rId2"/>
          <a:stretch>
            <a:fillRect/>
          </a:stretch>
        </p:blipFill>
        <p:spPr>
          <a:xfrm>
            <a:off x="2360341" y="1897380"/>
            <a:ext cx="7471318" cy="3063240"/>
          </a:xfrm>
          <a:prstGeom prst="rect">
            <a:avLst/>
          </a:prstGeom>
        </p:spPr>
      </p:pic>
    </p:spTree>
    <p:extLst>
      <p:ext uri="{BB962C8B-B14F-4D97-AF65-F5344CB8AC3E}">
        <p14:creationId xmlns:p14="http://schemas.microsoft.com/office/powerpoint/2010/main" val="10920692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ม็อบกปปส.บุกยึด!! ดีเอสไอ กสท.ที">
            <a:extLst>
              <a:ext uri="{FF2B5EF4-FFF2-40B4-BE49-F238E27FC236}">
                <a16:creationId xmlns:a16="http://schemas.microsoft.com/office/drawing/2014/main" id="{1D23FBC9-683E-456B-BCA6-ACFC5F7EFA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600" y="2844762"/>
            <a:ext cx="4650310" cy="27901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F1C16B7-45E9-4629-831E-77B949D4A3CF}"/>
              </a:ext>
            </a:extLst>
          </p:cNvPr>
          <p:cNvSpPr>
            <a:spLocks noGrp="1"/>
          </p:cNvSpPr>
          <p:nvPr>
            <p:ph type="title"/>
          </p:nvPr>
        </p:nvSpPr>
        <p:spPr/>
        <p:txBody>
          <a:bodyPr>
            <a:normAutofit fontScale="90000"/>
          </a:bodyPr>
          <a:lstStyle/>
          <a:p>
            <a:r>
              <a:rPr lang="en-US" dirty="0"/>
              <a:t>4.3. Physical Threats</a:t>
            </a:r>
          </a:p>
        </p:txBody>
      </p:sp>
      <p:sp>
        <p:nvSpPr>
          <p:cNvPr id="4" name="Slide Number Placeholder 3">
            <a:extLst>
              <a:ext uri="{FF2B5EF4-FFF2-40B4-BE49-F238E27FC236}">
                <a16:creationId xmlns:a16="http://schemas.microsoft.com/office/drawing/2014/main" id="{0C7C90E2-CF1A-46E0-97C0-147F213DF345}"/>
              </a:ext>
            </a:extLst>
          </p:cNvPr>
          <p:cNvSpPr>
            <a:spLocks noGrp="1"/>
          </p:cNvSpPr>
          <p:nvPr>
            <p:ph type="sldNum" idx="12"/>
          </p:nvPr>
        </p:nvSpPr>
        <p:spPr/>
        <p:txBody>
          <a:bodyPr/>
          <a:lstStyle/>
          <a:p>
            <a:fld id="{00000000-1234-1234-1234-123412341234}" type="slidenum">
              <a:rPr lang="en" smtClean="0">
                <a:solidFill>
                  <a:srgbClr val="C00000"/>
                </a:solidFill>
              </a:rPr>
              <a:pPr/>
              <a:t>32</a:t>
            </a:fld>
            <a:endParaRPr lang="en">
              <a:solidFill>
                <a:srgbClr val="C00000"/>
              </a:solidFill>
            </a:endParaRPr>
          </a:p>
        </p:txBody>
      </p:sp>
      <p:sp>
        <p:nvSpPr>
          <p:cNvPr id="5" name="TextBox 4">
            <a:extLst>
              <a:ext uri="{FF2B5EF4-FFF2-40B4-BE49-F238E27FC236}">
                <a16:creationId xmlns:a16="http://schemas.microsoft.com/office/drawing/2014/main" id="{1A7DDB2E-7B89-422C-A1D9-4C2AED6E0D2E}"/>
              </a:ext>
            </a:extLst>
          </p:cNvPr>
          <p:cNvSpPr txBox="1"/>
          <p:nvPr/>
        </p:nvSpPr>
        <p:spPr>
          <a:xfrm>
            <a:off x="415600" y="5679014"/>
            <a:ext cx="4517514" cy="538609"/>
          </a:xfrm>
          <a:prstGeom prst="rect">
            <a:avLst/>
          </a:prstGeom>
          <a:noFill/>
        </p:spPr>
        <p:txBody>
          <a:bodyPr wrap="square" rtlCol="0">
            <a:spAutoFit/>
          </a:bodyPr>
          <a:lstStyle/>
          <a:p>
            <a:pPr algn="ctr"/>
            <a:r>
              <a:rPr lang="en-US" dirty="0"/>
              <a:t>Protests blocking CAT Telecom in Thailand</a:t>
            </a:r>
          </a:p>
          <a:p>
            <a:pPr algn="ctr"/>
            <a:r>
              <a:rPr lang="en-US" sz="1100" dirty="0"/>
              <a:t>Photo: https://www.sanook.com/news/1334551/</a:t>
            </a:r>
            <a:endParaRPr lang="en-US" sz="1000" dirty="0"/>
          </a:p>
        </p:txBody>
      </p:sp>
      <p:sp>
        <p:nvSpPr>
          <p:cNvPr id="25" name="Oval 24">
            <a:extLst>
              <a:ext uri="{FF2B5EF4-FFF2-40B4-BE49-F238E27FC236}">
                <a16:creationId xmlns:a16="http://schemas.microsoft.com/office/drawing/2014/main" id="{B8A1ABA5-18F7-4358-BC9E-13FA91C6B025}"/>
              </a:ext>
            </a:extLst>
          </p:cNvPr>
          <p:cNvSpPr/>
          <p:nvPr/>
        </p:nvSpPr>
        <p:spPr>
          <a:xfrm>
            <a:off x="415600" y="1618669"/>
            <a:ext cx="1247479" cy="1247480"/>
          </a:xfrm>
          <a:prstGeom prst="ellipse">
            <a:avLst/>
          </a:prstGeom>
          <a:solidFill>
            <a:srgbClr val="FF0000">
              <a:alpha val="50196"/>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6" name="Oval 25">
            <a:extLst>
              <a:ext uri="{FF2B5EF4-FFF2-40B4-BE49-F238E27FC236}">
                <a16:creationId xmlns:a16="http://schemas.microsoft.com/office/drawing/2014/main" id="{311AC3C6-1227-4643-94A2-37D6AA6DFAF7}"/>
              </a:ext>
            </a:extLst>
          </p:cNvPr>
          <p:cNvSpPr/>
          <p:nvPr/>
        </p:nvSpPr>
        <p:spPr>
          <a:xfrm>
            <a:off x="1126314" y="1618669"/>
            <a:ext cx="1247479" cy="1247480"/>
          </a:xfrm>
          <a:prstGeom prst="ellipse">
            <a:avLst/>
          </a:prstGeom>
          <a:solidFill>
            <a:srgbClr val="FF0000">
              <a:alpha val="50196"/>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7" name="Oval 26">
            <a:extLst>
              <a:ext uri="{FF2B5EF4-FFF2-40B4-BE49-F238E27FC236}">
                <a16:creationId xmlns:a16="http://schemas.microsoft.com/office/drawing/2014/main" id="{40D6CF2D-1166-4895-81B3-7FB328D1A830}"/>
              </a:ext>
            </a:extLst>
          </p:cNvPr>
          <p:cNvSpPr/>
          <p:nvPr/>
        </p:nvSpPr>
        <p:spPr>
          <a:xfrm>
            <a:off x="770957" y="2188312"/>
            <a:ext cx="1247479" cy="1247480"/>
          </a:xfrm>
          <a:prstGeom prst="ellipse">
            <a:avLst/>
          </a:prstGeom>
          <a:solidFill>
            <a:srgbClr val="FF0000">
              <a:alpha val="50196"/>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1" name="TextBox 30">
            <a:extLst>
              <a:ext uri="{FF2B5EF4-FFF2-40B4-BE49-F238E27FC236}">
                <a16:creationId xmlns:a16="http://schemas.microsoft.com/office/drawing/2014/main" id="{4341983D-5713-4D09-ADB0-E2E98DF7227D}"/>
              </a:ext>
            </a:extLst>
          </p:cNvPr>
          <p:cNvSpPr txBox="1"/>
          <p:nvPr/>
        </p:nvSpPr>
        <p:spPr>
          <a:xfrm>
            <a:off x="581227" y="1795136"/>
            <a:ext cx="407484" cy="523220"/>
          </a:xfrm>
          <a:prstGeom prst="rect">
            <a:avLst/>
          </a:prstGeom>
          <a:noFill/>
        </p:spPr>
        <p:txBody>
          <a:bodyPr wrap="none" rtlCol="0">
            <a:spAutoFit/>
          </a:bodyPr>
          <a:lstStyle/>
          <a:p>
            <a:pPr algn="ctr"/>
            <a:r>
              <a:rPr lang="en-US" sz="2800" b="1" dirty="0"/>
              <a:t>C</a:t>
            </a:r>
          </a:p>
        </p:txBody>
      </p:sp>
      <p:sp>
        <p:nvSpPr>
          <p:cNvPr id="33" name="TextBox 32">
            <a:extLst>
              <a:ext uri="{FF2B5EF4-FFF2-40B4-BE49-F238E27FC236}">
                <a16:creationId xmlns:a16="http://schemas.microsoft.com/office/drawing/2014/main" id="{CB08A44E-A8B9-40E9-9384-34F4732E319D}"/>
              </a:ext>
            </a:extLst>
          </p:cNvPr>
          <p:cNvSpPr txBox="1"/>
          <p:nvPr/>
        </p:nvSpPr>
        <p:spPr>
          <a:xfrm>
            <a:off x="1896061" y="1798183"/>
            <a:ext cx="298480" cy="523220"/>
          </a:xfrm>
          <a:prstGeom prst="rect">
            <a:avLst/>
          </a:prstGeom>
          <a:noFill/>
        </p:spPr>
        <p:txBody>
          <a:bodyPr wrap="none" rtlCol="0">
            <a:spAutoFit/>
          </a:bodyPr>
          <a:lstStyle/>
          <a:p>
            <a:pPr algn="ctr"/>
            <a:r>
              <a:rPr lang="en-US" sz="2800" b="1" dirty="0"/>
              <a:t>I</a:t>
            </a:r>
          </a:p>
        </p:txBody>
      </p:sp>
      <p:sp>
        <p:nvSpPr>
          <p:cNvPr id="34" name="TextBox 33">
            <a:extLst>
              <a:ext uri="{FF2B5EF4-FFF2-40B4-BE49-F238E27FC236}">
                <a16:creationId xmlns:a16="http://schemas.microsoft.com/office/drawing/2014/main" id="{7C1DEEBC-1FFA-4A62-AA69-FBE0D96EC238}"/>
              </a:ext>
            </a:extLst>
          </p:cNvPr>
          <p:cNvSpPr txBox="1"/>
          <p:nvPr/>
        </p:nvSpPr>
        <p:spPr>
          <a:xfrm>
            <a:off x="1175727" y="2859209"/>
            <a:ext cx="437940" cy="523220"/>
          </a:xfrm>
          <a:prstGeom prst="rect">
            <a:avLst/>
          </a:prstGeom>
          <a:noFill/>
        </p:spPr>
        <p:txBody>
          <a:bodyPr wrap="none" rtlCol="0">
            <a:spAutoFit/>
          </a:bodyPr>
          <a:lstStyle/>
          <a:p>
            <a:pPr algn="ctr"/>
            <a:r>
              <a:rPr lang="en-US" sz="2800" b="1" dirty="0"/>
              <a:t>A</a:t>
            </a:r>
          </a:p>
        </p:txBody>
      </p:sp>
      <p:sp>
        <p:nvSpPr>
          <p:cNvPr id="3" name="TextBox 2">
            <a:extLst>
              <a:ext uri="{FF2B5EF4-FFF2-40B4-BE49-F238E27FC236}">
                <a16:creationId xmlns:a16="http://schemas.microsoft.com/office/drawing/2014/main" id="{6E42143A-AC19-4762-866B-2F076B9E7731}"/>
              </a:ext>
            </a:extLst>
          </p:cNvPr>
          <p:cNvSpPr txBox="1"/>
          <p:nvPr/>
        </p:nvSpPr>
        <p:spPr>
          <a:xfrm>
            <a:off x="2511396" y="1249384"/>
            <a:ext cx="9176910" cy="1569660"/>
          </a:xfrm>
          <a:prstGeom prst="rect">
            <a:avLst/>
          </a:prstGeom>
          <a:noFill/>
        </p:spPr>
        <p:txBody>
          <a:bodyPr wrap="square" rtlCol="0">
            <a:spAutoFit/>
          </a:bodyPr>
          <a:lstStyle/>
          <a:p>
            <a:r>
              <a:rPr lang="en-US" sz="3600" b="1" dirty="0"/>
              <a:t>Never underestimate physical security!</a:t>
            </a:r>
          </a:p>
          <a:p>
            <a:r>
              <a:rPr lang="en-US" sz="2000" dirty="0"/>
              <a:t>Attacks on government centers and public corporations seriously disrupt important services. Physical assaults can occur together with attacks on information security.</a:t>
            </a:r>
          </a:p>
        </p:txBody>
      </p:sp>
      <p:pic>
        <p:nvPicPr>
          <p:cNvPr id="4098" name="Picture 2" descr="PHOTO: Police officers stand guard as supporters of President Donald Trump gather in front of the U.S. Capitol Building in Washington, D.C., Jan. 6, 2021.">
            <a:extLst>
              <a:ext uri="{FF2B5EF4-FFF2-40B4-BE49-F238E27FC236}">
                <a16:creationId xmlns:a16="http://schemas.microsoft.com/office/drawing/2014/main" id="{234BC97A-29FC-4AB5-B9AE-613B056DE4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6624" y="2537101"/>
            <a:ext cx="5500526" cy="309404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58B3DE0-8288-4EA8-9B63-0D2BF265C285}"/>
              </a:ext>
            </a:extLst>
          </p:cNvPr>
          <p:cNvSpPr txBox="1"/>
          <p:nvPr/>
        </p:nvSpPr>
        <p:spPr>
          <a:xfrm>
            <a:off x="5757163" y="5631147"/>
            <a:ext cx="5539448" cy="1046440"/>
          </a:xfrm>
          <a:prstGeom prst="rect">
            <a:avLst/>
          </a:prstGeom>
          <a:noFill/>
        </p:spPr>
        <p:txBody>
          <a:bodyPr wrap="square" rtlCol="0">
            <a:spAutoFit/>
          </a:bodyPr>
          <a:lstStyle/>
          <a:p>
            <a:pPr algn="ctr"/>
            <a:r>
              <a:rPr lang="en-US" sz="2400" dirty="0"/>
              <a:t>US Capitol Assault</a:t>
            </a:r>
          </a:p>
          <a:p>
            <a:pPr algn="ctr"/>
            <a:r>
              <a:rPr lang="en-US" sz="1600" dirty="0"/>
              <a:t>Laptops of US federal employees were also reported </a:t>
            </a:r>
            <a:r>
              <a:rPr lang="en-US" sz="1600" u="sng" dirty="0"/>
              <a:t>stolen</a:t>
            </a:r>
            <a:r>
              <a:rPr lang="en-US" sz="1600" dirty="0"/>
              <a:t>.</a:t>
            </a:r>
          </a:p>
          <a:p>
            <a:pPr algn="ctr"/>
            <a:r>
              <a:rPr lang="en-US" sz="1100" dirty="0"/>
              <a:t>https://abcnews.go.com/Politics/capitol-attack-conjures-american-legacy-racial-violence/story?id=75331177</a:t>
            </a:r>
          </a:p>
        </p:txBody>
      </p:sp>
    </p:spTree>
    <p:extLst>
      <p:ext uri="{BB962C8B-B14F-4D97-AF65-F5344CB8AC3E}">
        <p14:creationId xmlns:p14="http://schemas.microsoft.com/office/powerpoint/2010/main" val="37255834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5BC2E78-DAB6-4A8E-BEE8-42FDEFFB286E}"/>
              </a:ext>
            </a:extLst>
          </p:cNvPr>
          <p:cNvSpPr>
            <a:spLocks noGrp="1"/>
          </p:cNvSpPr>
          <p:nvPr>
            <p:ph type="title"/>
          </p:nvPr>
        </p:nvSpPr>
        <p:spPr/>
        <p:txBody>
          <a:bodyPr/>
          <a:lstStyle/>
          <a:p>
            <a:r>
              <a:rPr lang="en-US" dirty="0"/>
              <a:t>Ethics</a:t>
            </a:r>
          </a:p>
        </p:txBody>
      </p:sp>
      <p:sp>
        <p:nvSpPr>
          <p:cNvPr id="8" name="Text Placeholder 7">
            <a:extLst>
              <a:ext uri="{FF2B5EF4-FFF2-40B4-BE49-F238E27FC236}">
                <a16:creationId xmlns:a16="http://schemas.microsoft.com/office/drawing/2014/main" id="{11924335-D47F-4098-843C-65D43DB328A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75E39F6-C4CA-47BA-B930-124DB416C5A3}"/>
              </a:ext>
            </a:extLst>
          </p:cNvPr>
          <p:cNvSpPr>
            <a:spLocks noGrp="1"/>
          </p:cNvSpPr>
          <p:nvPr>
            <p:ph type="sldNum" sz="quarter" idx="12"/>
          </p:nvPr>
        </p:nvSpPr>
        <p:spPr/>
        <p:txBody>
          <a:bodyPr/>
          <a:lstStyle/>
          <a:p>
            <a:fld id="{00000000-1234-1234-1234-123412341234}" type="slidenum">
              <a:rPr lang="en" smtClean="0"/>
              <a:pPr/>
              <a:t>33</a:t>
            </a:fld>
            <a:endParaRPr lang="en"/>
          </a:p>
        </p:txBody>
      </p:sp>
    </p:spTree>
    <p:extLst>
      <p:ext uri="{BB962C8B-B14F-4D97-AF65-F5344CB8AC3E}">
        <p14:creationId xmlns:p14="http://schemas.microsoft.com/office/powerpoint/2010/main" val="5975128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B0FFF4-F435-421D-8F78-19945BA5138E}"/>
              </a:ext>
            </a:extLst>
          </p:cNvPr>
          <p:cNvSpPr>
            <a:spLocks noGrp="1"/>
          </p:cNvSpPr>
          <p:nvPr>
            <p:ph type="title"/>
          </p:nvPr>
        </p:nvSpPr>
        <p:spPr/>
        <p:txBody>
          <a:bodyPr/>
          <a:lstStyle/>
          <a:p>
            <a:r>
              <a:rPr lang="en-US" dirty="0"/>
              <a:t>Definition of Ethics</a:t>
            </a:r>
          </a:p>
        </p:txBody>
      </p:sp>
      <p:sp>
        <p:nvSpPr>
          <p:cNvPr id="6" name="Content Placeholder 5">
            <a:extLst>
              <a:ext uri="{FF2B5EF4-FFF2-40B4-BE49-F238E27FC236}">
                <a16:creationId xmlns:a16="http://schemas.microsoft.com/office/drawing/2014/main" id="{8C520C9F-6ED1-4669-9763-B820E82F01EA}"/>
              </a:ext>
            </a:extLst>
          </p:cNvPr>
          <p:cNvSpPr>
            <a:spLocks noGrp="1"/>
          </p:cNvSpPr>
          <p:nvPr>
            <p:ph idx="1"/>
          </p:nvPr>
        </p:nvSpPr>
        <p:spPr/>
        <p:txBody>
          <a:bodyPr/>
          <a:lstStyle/>
          <a:p>
            <a:r>
              <a:rPr lang="en-US" dirty="0"/>
              <a:t>Principles, or rules of what’s good or bad.</a:t>
            </a:r>
          </a:p>
          <a:p>
            <a:r>
              <a:rPr lang="en-US" dirty="0"/>
              <a:t>BBC: “a system of moral principles”.</a:t>
            </a:r>
          </a:p>
          <a:p>
            <a:endParaRPr lang="en-US" dirty="0"/>
          </a:p>
          <a:p>
            <a:r>
              <a:rPr lang="en-US" dirty="0"/>
              <a:t>Ethics come in many forms:</a:t>
            </a:r>
          </a:p>
          <a:p>
            <a:pPr lvl="1"/>
            <a:r>
              <a:rPr lang="en-US" dirty="0"/>
              <a:t>Law</a:t>
            </a:r>
          </a:p>
          <a:p>
            <a:pPr lvl="1"/>
            <a:r>
              <a:rPr lang="en-US" dirty="0"/>
              <a:t>Code of Ethics</a:t>
            </a:r>
          </a:p>
          <a:p>
            <a:pPr lvl="1"/>
            <a:r>
              <a:rPr lang="en-US" dirty="0"/>
              <a:t>Unwritten Rules</a:t>
            </a:r>
          </a:p>
          <a:p>
            <a:pPr lvl="1"/>
            <a:r>
              <a:rPr lang="en-US" dirty="0"/>
              <a:t>Gentlemen’s Agreements</a:t>
            </a:r>
          </a:p>
        </p:txBody>
      </p:sp>
      <p:sp>
        <p:nvSpPr>
          <p:cNvPr id="4" name="Slide Number Placeholder 3">
            <a:extLst>
              <a:ext uri="{FF2B5EF4-FFF2-40B4-BE49-F238E27FC236}">
                <a16:creationId xmlns:a16="http://schemas.microsoft.com/office/drawing/2014/main" id="{F091F1C5-C335-4232-BC7D-29CCFF1DA225}"/>
              </a:ext>
            </a:extLst>
          </p:cNvPr>
          <p:cNvSpPr>
            <a:spLocks noGrp="1"/>
          </p:cNvSpPr>
          <p:nvPr>
            <p:ph type="sldNum" sz="quarter" idx="12"/>
          </p:nvPr>
        </p:nvSpPr>
        <p:spPr/>
        <p:txBody>
          <a:bodyPr/>
          <a:lstStyle/>
          <a:p>
            <a:fld id="{0B02C7C3-1F9D-495C-A818-668CCDC0E8E2}" type="slidenum">
              <a:rPr lang="en-US" smtClean="0"/>
              <a:t>34</a:t>
            </a:fld>
            <a:endParaRPr lang="en-US" dirty="0"/>
          </a:p>
        </p:txBody>
      </p:sp>
    </p:spTree>
    <p:extLst>
      <p:ext uri="{BB962C8B-B14F-4D97-AF65-F5344CB8AC3E}">
        <p14:creationId xmlns:p14="http://schemas.microsoft.com/office/powerpoint/2010/main" val="10382299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0BDA1C-284B-49CC-927C-89EC76F5A4C9}"/>
              </a:ext>
            </a:extLst>
          </p:cNvPr>
          <p:cNvSpPr>
            <a:spLocks noGrp="1"/>
          </p:cNvSpPr>
          <p:nvPr>
            <p:ph type="title"/>
          </p:nvPr>
        </p:nvSpPr>
        <p:spPr/>
        <p:txBody>
          <a:bodyPr/>
          <a:lstStyle/>
          <a:p>
            <a:r>
              <a:rPr lang="en-US" dirty="0"/>
              <a:t>Computer Crimes</a:t>
            </a:r>
          </a:p>
        </p:txBody>
      </p:sp>
      <p:sp>
        <p:nvSpPr>
          <p:cNvPr id="6" name="Content Placeholder 5">
            <a:extLst>
              <a:ext uri="{FF2B5EF4-FFF2-40B4-BE49-F238E27FC236}">
                <a16:creationId xmlns:a16="http://schemas.microsoft.com/office/drawing/2014/main" id="{11937F50-D6BB-438A-81BF-A921079E61BA}"/>
              </a:ext>
            </a:extLst>
          </p:cNvPr>
          <p:cNvSpPr>
            <a:spLocks noGrp="1"/>
          </p:cNvSpPr>
          <p:nvPr>
            <p:ph idx="1"/>
          </p:nvPr>
        </p:nvSpPr>
        <p:spPr/>
        <p:txBody>
          <a:bodyPr/>
          <a:lstStyle/>
          <a:p>
            <a:r>
              <a:rPr lang="en-US" dirty="0"/>
              <a:t>Modern laws in many countries have specific articles outlining computer crimes. Examples include:</a:t>
            </a:r>
          </a:p>
          <a:p>
            <a:endParaRPr lang="en-US" dirty="0"/>
          </a:p>
          <a:p>
            <a:r>
              <a:rPr lang="en-US" dirty="0"/>
              <a:t>Unauthorized access (</a:t>
            </a:r>
            <a:r>
              <a:rPr lang="ja-JP" altLang="en-US" dirty="0"/>
              <a:t>不正アクセス</a:t>
            </a:r>
            <a:r>
              <a:rPr lang="en-US" dirty="0"/>
              <a:t>)</a:t>
            </a:r>
          </a:p>
          <a:p>
            <a:r>
              <a:rPr lang="en-US" dirty="0"/>
              <a:t>Service disruption</a:t>
            </a:r>
          </a:p>
          <a:p>
            <a:r>
              <a:rPr lang="en-US" dirty="0"/>
              <a:t>Data modification</a:t>
            </a:r>
          </a:p>
          <a:p>
            <a:r>
              <a:rPr lang="en-US" dirty="0"/>
              <a:t>Data theft (leakage)</a:t>
            </a:r>
          </a:p>
          <a:p>
            <a:r>
              <a:rPr lang="en-US" dirty="0"/>
              <a:t>Piracy</a:t>
            </a:r>
          </a:p>
        </p:txBody>
      </p:sp>
      <p:sp>
        <p:nvSpPr>
          <p:cNvPr id="4" name="Slide Number Placeholder 3">
            <a:extLst>
              <a:ext uri="{FF2B5EF4-FFF2-40B4-BE49-F238E27FC236}">
                <a16:creationId xmlns:a16="http://schemas.microsoft.com/office/drawing/2014/main" id="{87453014-9D07-421B-BBC4-E8CFF1276030}"/>
              </a:ext>
            </a:extLst>
          </p:cNvPr>
          <p:cNvSpPr>
            <a:spLocks noGrp="1"/>
          </p:cNvSpPr>
          <p:nvPr>
            <p:ph type="sldNum" sz="quarter" idx="12"/>
          </p:nvPr>
        </p:nvSpPr>
        <p:spPr/>
        <p:txBody>
          <a:bodyPr/>
          <a:lstStyle/>
          <a:p>
            <a:fld id="{0B02C7C3-1F9D-495C-A818-668CCDC0E8E2}" type="slidenum">
              <a:rPr lang="en-US" smtClean="0"/>
              <a:t>35</a:t>
            </a:fld>
            <a:endParaRPr lang="en-US"/>
          </a:p>
        </p:txBody>
      </p:sp>
    </p:spTree>
    <p:extLst>
      <p:ext uri="{BB962C8B-B14F-4D97-AF65-F5344CB8AC3E}">
        <p14:creationId xmlns:p14="http://schemas.microsoft.com/office/powerpoint/2010/main" val="450828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5A18C-AFC0-4C5C-82AE-8A7A1C508FFB}"/>
              </a:ext>
            </a:extLst>
          </p:cNvPr>
          <p:cNvSpPr>
            <a:spLocks noGrp="1"/>
          </p:cNvSpPr>
          <p:nvPr>
            <p:ph type="title"/>
          </p:nvPr>
        </p:nvSpPr>
        <p:spPr/>
        <p:txBody>
          <a:bodyPr>
            <a:normAutofit/>
          </a:bodyPr>
          <a:lstStyle/>
          <a:p>
            <a:r>
              <a:rPr lang="en-US" dirty="0"/>
              <a:t>Privacy:</a:t>
            </a:r>
            <a:br>
              <a:rPr lang="en-US" dirty="0"/>
            </a:br>
            <a:r>
              <a:rPr lang="en-US" sz="3600" dirty="0"/>
              <a:t>How much information do you give out online?</a:t>
            </a:r>
          </a:p>
        </p:txBody>
      </p:sp>
      <p:sp>
        <p:nvSpPr>
          <p:cNvPr id="4" name="Slide Number Placeholder 3">
            <a:extLst>
              <a:ext uri="{FF2B5EF4-FFF2-40B4-BE49-F238E27FC236}">
                <a16:creationId xmlns:a16="http://schemas.microsoft.com/office/drawing/2014/main" id="{2B03E105-6BF6-4F4A-A2CE-E3DC408BAA44}"/>
              </a:ext>
            </a:extLst>
          </p:cNvPr>
          <p:cNvSpPr>
            <a:spLocks noGrp="1"/>
          </p:cNvSpPr>
          <p:nvPr>
            <p:ph type="sldNum" sz="quarter" idx="12"/>
          </p:nvPr>
        </p:nvSpPr>
        <p:spPr/>
        <p:txBody>
          <a:bodyPr/>
          <a:lstStyle/>
          <a:p>
            <a:fld id="{0B02C7C3-1F9D-495C-A818-668CCDC0E8E2}" type="slidenum">
              <a:rPr lang="en-US" smtClean="0">
                <a:solidFill>
                  <a:srgbClr val="C00000"/>
                </a:solidFill>
              </a:rPr>
              <a:t>36</a:t>
            </a:fld>
            <a:endParaRPr lang="en-US" dirty="0">
              <a:solidFill>
                <a:srgbClr val="C00000"/>
              </a:solidFill>
            </a:endParaRPr>
          </a:p>
        </p:txBody>
      </p:sp>
      <p:pic>
        <p:nvPicPr>
          <p:cNvPr id="6" name="Picture 5" descr="Icon&#10;&#10;Description automatically generated">
            <a:extLst>
              <a:ext uri="{FF2B5EF4-FFF2-40B4-BE49-F238E27FC236}">
                <a16:creationId xmlns:a16="http://schemas.microsoft.com/office/drawing/2014/main" id="{ECEDE139-12E2-42D5-9A7F-46A287C0A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0783" y="2020773"/>
            <a:ext cx="2879744" cy="1743508"/>
          </a:xfrm>
          <a:prstGeom prst="rect">
            <a:avLst/>
          </a:prstGeom>
        </p:spPr>
      </p:pic>
      <p:sp>
        <p:nvSpPr>
          <p:cNvPr id="7" name="TextBox 6">
            <a:extLst>
              <a:ext uri="{FF2B5EF4-FFF2-40B4-BE49-F238E27FC236}">
                <a16:creationId xmlns:a16="http://schemas.microsoft.com/office/drawing/2014/main" id="{66B18149-2A13-4CBE-9FC6-F78E21DE7B99}"/>
              </a:ext>
            </a:extLst>
          </p:cNvPr>
          <p:cNvSpPr txBox="1"/>
          <p:nvPr/>
        </p:nvSpPr>
        <p:spPr>
          <a:xfrm>
            <a:off x="3796376" y="4360881"/>
            <a:ext cx="2688557" cy="584775"/>
          </a:xfrm>
          <a:prstGeom prst="rect">
            <a:avLst/>
          </a:prstGeom>
          <a:noFill/>
        </p:spPr>
        <p:txBody>
          <a:bodyPr wrap="none" rtlCol="0">
            <a:spAutoFit/>
          </a:bodyPr>
          <a:lstStyle/>
          <a:p>
            <a:pPr algn="ctr"/>
            <a:r>
              <a:rPr lang="en-US" sz="3200" b="1" dirty="0"/>
              <a:t>Your Identity</a:t>
            </a:r>
          </a:p>
        </p:txBody>
      </p:sp>
      <p:sp>
        <p:nvSpPr>
          <p:cNvPr id="8" name="TextBox 7">
            <a:extLst>
              <a:ext uri="{FF2B5EF4-FFF2-40B4-BE49-F238E27FC236}">
                <a16:creationId xmlns:a16="http://schemas.microsoft.com/office/drawing/2014/main" id="{ED5E1EE8-532C-49E5-A620-CA1CDDC70188}"/>
              </a:ext>
            </a:extLst>
          </p:cNvPr>
          <p:cNvSpPr txBox="1"/>
          <p:nvPr/>
        </p:nvSpPr>
        <p:spPr>
          <a:xfrm>
            <a:off x="3077570" y="4945656"/>
            <a:ext cx="4038863" cy="1477328"/>
          </a:xfrm>
          <a:prstGeom prst="rect">
            <a:avLst/>
          </a:prstGeom>
          <a:noFill/>
        </p:spPr>
        <p:txBody>
          <a:bodyPr wrap="none" rtlCol="0">
            <a:spAutoFit/>
          </a:bodyPr>
          <a:lstStyle/>
          <a:p>
            <a:pPr marL="285750" indent="-285750">
              <a:buFont typeface="Arial" panose="020B0604020202020204" pitchFamily="34" charset="0"/>
              <a:buChar char="•"/>
            </a:pPr>
            <a:r>
              <a:rPr lang="en-US" dirty="0"/>
              <a:t>Real name</a:t>
            </a:r>
          </a:p>
          <a:p>
            <a:pPr marL="285750" indent="-285750">
              <a:buFont typeface="Arial" panose="020B0604020202020204" pitchFamily="34" charset="0"/>
              <a:buChar char="•"/>
            </a:pPr>
            <a:r>
              <a:rPr lang="en-US" dirty="0"/>
              <a:t>Email address</a:t>
            </a:r>
          </a:p>
          <a:p>
            <a:pPr marL="285750" indent="-285750">
              <a:buFont typeface="Arial" panose="020B0604020202020204" pitchFamily="34" charset="0"/>
              <a:buChar char="•"/>
            </a:pPr>
            <a:r>
              <a:rPr lang="en-US" dirty="0"/>
              <a:t>Telephone number</a:t>
            </a:r>
          </a:p>
          <a:p>
            <a:pPr marL="285750" indent="-285750">
              <a:buFont typeface="Arial" panose="020B0604020202020204" pitchFamily="34" charset="0"/>
              <a:buChar char="•"/>
            </a:pPr>
            <a:r>
              <a:rPr lang="en-US" dirty="0"/>
              <a:t>Address</a:t>
            </a:r>
          </a:p>
          <a:p>
            <a:pPr marL="285750" indent="-285750">
              <a:buFont typeface="Arial" panose="020B0604020202020204" pitchFamily="34" charset="0"/>
              <a:buChar char="•"/>
            </a:pPr>
            <a:r>
              <a:rPr lang="en-US" dirty="0"/>
              <a:t>Credit cards and payment methods</a:t>
            </a:r>
          </a:p>
        </p:txBody>
      </p:sp>
      <p:pic>
        <p:nvPicPr>
          <p:cNvPr id="10" name="Graphic 9">
            <a:extLst>
              <a:ext uri="{FF2B5EF4-FFF2-40B4-BE49-F238E27FC236}">
                <a16:creationId xmlns:a16="http://schemas.microsoft.com/office/drawing/2014/main" id="{45A46CAE-5A3D-41B2-9FA1-61DA7BDE25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84005" y="1763688"/>
            <a:ext cx="676275" cy="723900"/>
          </a:xfrm>
          <a:prstGeom prst="rect">
            <a:avLst/>
          </a:prstGeom>
        </p:spPr>
      </p:pic>
      <p:pic>
        <p:nvPicPr>
          <p:cNvPr id="11" name="Graphic 10">
            <a:extLst>
              <a:ext uri="{FF2B5EF4-FFF2-40B4-BE49-F238E27FC236}">
                <a16:creationId xmlns:a16="http://schemas.microsoft.com/office/drawing/2014/main" id="{64750411-645B-4927-82CB-465523F26BF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589" y="2255889"/>
            <a:ext cx="676275" cy="723900"/>
          </a:xfrm>
          <a:prstGeom prst="rect">
            <a:avLst/>
          </a:prstGeom>
        </p:spPr>
      </p:pic>
      <p:pic>
        <p:nvPicPr>
          <p:cNvPr id="12" name="Graphic 11">
            <a:extLst>
              <a:ext uri="{FF2B5EF4-FFF2-40B4-BE49-F238E27FC236}">
                <a16:creationId xmlns:a16="http://schemas.microsoft.com/office/drawing/2014/main" id="{FA699CD7-B1CB-479E-A2E9-BF3B583F3D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8337" y="3471989"/>
            <a:ext cx="676275" cy="723900"/>
          </a:xfrm>
          <a:prstGeom prst="rect">
            <a:avLst/>
          </a:prstGeom>
        </p:spPr>
      </p:pic>
      <p:pic>
        <p:nvPicPr>
          <p:cNvPr id="13" name="Graphic 12">
            <a:extLst>
              <a:ext uri="{FF2B5EF4-FFF2-40B4-BE49-F238E27FC236}">
                <a16:creationId xmlns:a16="http://schemas.microsoft.com/office/drawing/2014/main" id="{E63E3C23-A8E3-4AE4-A7B6-655DECEE3F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6784" y="3067050"/>
            <a:ext cx="676275" cy="723900"/>
          </a:xfrm>
          <a:prstGeom prst="rect">
            <a:avLst/>
          </a:prstGeom>
        </p:spPr>
      </p:pic>
      <p:cxnSp>
        <p:nvCxnSpPr>
          <p:cNvPr id="15" name="Straight Connector 14">
            <a:extLst>
              <a:ext uri="{FF2B5EF4-FFF2-40B4-BE49-F238E27FC236}">
                <a16:creationId xmlns:a16="http://schemas.microsoft.com/office/drawing/2014/main" id="{3AF0F977-97C7-4C70-9715-267F06A730DD}"/>
              </a:ext>
            </a:extLst>
          </p:cNvPr>
          <p:cNvCxnSpPr>
            <a:stCxn id="6" idx="1"/>
            <a:endCxn id="10" idx="3"/>
          </p:cNvCxnSpPr>
          <p:nvPr/>
        </p:nvCxnSpPr>
        <p:spPr>
          <a:xfrm flipH="1" flipV="1">
            <a:off x="2360280" y="2125638"/>
            <a:ext cx="1340503" cy="7668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D99AEF9-51FC-46FD-A4AD-66012B0EE52E}"/>
              </a:ext>
            </a:extLst>
          </p:cNvPr>
          <p:cNvCxnSpPr>
            <a:stCxn id="6" idx="1"/>
            <a:endCxn id="13" idx="3"/>
          </p:cNvCxnSpPr>
          <p:nvPr/>
        </p:nvCxnSpPr>
        <p:spPr>
          <a:xfrm flipH="1">
            <a:off x="1313059" y="2892527"/>
            <a:ext cx="2387724" cy="5364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98BF4C5-67CF-460F-BF22-09A65EB25EEF}"/>
              </a:ext>
            </a:extLst>
          </p:cNvPr>
          <p:cNvCxnSpPr>
            <a:stCxn id="6" idx="1"/>
            <a:endCxn id="12" idx="3"/>
          </p:cNvCxnSpPr>
          <p:nvPr/>
        </p:nvCxnSpPr>
        <p:spPr>
          <a:xfrm flipH="1">
            <a:off x="2244612" y="2892527"/>
            <a:ext cx="1456171" cy="9414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F78F79C-4960-4D10-A36B-6DAFAA98C839}"/>
              </a:ext>
            </a:extLst>
          </p:cNvPr>
          <p:cNvCxnSpPr>
            <a:stCxn id="6" idx="1"/>
            <a:endCxn id="11" idx="3"/>
          </p:cNvCxnSpPr>
          <p:nvPr/>
        </p:nvCxnSpPr>
        <p:spPr>
          <a:xfrm flipH="1" flipV="1">
            <a:off x="1382864" y="2617839"/>
            <a:ext cx="2317919" cy="274688"/>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8F1422C-10C1-45D6-9D90-EA49B02CFF0A}"/>
              </a:ext>
            </a:extLst>
          </p:cNvPr>
          <p:cNvSpPr txBox="1"/>
          <p:nvPr/>
        </p:nvSpPr>
        <p:spPr>
          <a:xfrm>
            <a:off x="292224" y="4422435"/>
            <a:ext cx="2178417" cy="461665"/>
          </a:xfrm>
          <a:prstGeom prst="rect">
            <a:avLst/>
          </a:prstGeom>
          <a:noFill/>
        </p:spPr>
        <p:txBody>
          <a:bodyPr wrap="none" rtlCol="0">
            <a:spAutoFit/>
          </a:bodyPr>
          <a:lstStyle/>
          <a:p>
            <a:pPr algn="ctr"/>
            <a:r>
              <a:rPr lang="en-US" sz="2400" b="1" dirty="0"/>
              <a:t>Your Contacts</a:t>
            </a:r>
          </a:p>
        </p:txBody>
      </p:sp>
      <p:sp>
        <p:nvSpPr>
          <p:cNvPr id="25" name="TextBox 24">
            <a:extLst>
              <a:ext uri="{FF2B5EF4-FFF2-40B4-BE49-F238E27FC236}">
                <a16:creationId xmlns:a16="http://schemas.microsoft.com/office/drawing/2014/main" id="{745B5F78-26A6-4FB6-B2C9-13D130B446E1}"/>
              </a:ext>
            </a:extLst>
          </p:cNvPr>
          <p:cNvSpPr txBox="1"/>
          <p:nvPr/>
        </p:nvSpPr>
        <p:spPr>
          <a:xfrm>
            <a:off x="7016136" y="4422435"/>
            <a:ext cx="4842736" cy="461665"/>
          </a:xfrm>
          <a:prstGeom prst="rect">
            <a:avLst/>
          </a:prstGeom>
          <a:noFill/>
        </p:spPr>
        <p:txBody>
          <a:bodyPr wrap="none" rtlCol="0">
            <a:spAutoFit/>
          </a:bodyPr>
          <a:lstStyle/>
          <a:p>
            <a:pPr algn="ctr"/>
            <a:r>
              <a:rPr lang="en-US" sz="2400" b="1" dirty="0"/>
              <a:t>Your Activities Reveal about You</a:t>
            </a:r>
          </a:p>
        </p:txBody>
      </p:sp>
      <p:sp>
        <p:nvSpPr>
          <p:cNvPr id="26" name="Speech Bubble: Rectangle with Corners Rounded 25">
            <a:extLst>
              <a:ext uri="{FF2B5EF4-FFF2-40B4-BE49-F238E27FC236}">
                <a16:creationId xmlns:a16="http://schemas.microsoft.com/office/drawing/2014/main" id="{D8B4C4DA-7D95-43FF-8510-6C2D43E70887}"/>
              </a:ext>
            </a:extLst>
          </p:cNvPr>
          <p:cNvSpPr/>
          <p:nvPr/>
        </p:nvSpPr>
        <p:spPr>
          <a:xfrm>
            <a:off x="7060426" y="1763688"/>
            <a:ext cx="2697624" cy="1216101"/>
          </a:xfrm>
          <a:prstGeom prst="wedgeRoundRectCallout">
            <a:avLst>
              <a:gd name="adj1" fmla="val -59339"/>
              <a:gd name="adj2" fmla="val 2350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5122" name="Picture 2" descr="History of the Democratic Party (United States) - Wikipedia">
            <a:extLst>
              <a:ext uri="{FF2B5EF4-FFF2-40B4-BE49-F238E27FC236}">
                <a16:creationId xmlns:a16="http://schemas.microsoft.com/office/drawing/2014/main" id="{F9758537-555B-4AA8-8F34-1A0CB5A094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95993" y="1913048"/>
            <a:ext cx="940951" cy="91737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4639D126-A41C-44A9-8F37-1DC61490CE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59577" y="1971192"/>
            <a:ext cx="1015311" cy="881637"/>
          </a:xfrm>
          <a:prstGeom prst="rect">
            <a:avLst/>
          </a:prstGeom>
          <a:noFill/>
          <a:extLst>
            <a:ext uri="{909E8E84-426E-40DD-AFC4-6F175D3DCCD1}">
              <a14:hiddenFill xmlns:a14="http://schemas.microsoft.com/office/drawing/2010/main">
                <a:solidFill>
                  <a:srgbClr val="FFFFFF"/>
                </a:solidFill>
              </a14:hiddenFill>
            </a:ext>
          </a:extLst>
        </p:spPr>
      </p:pic>
      <p:sp>
        <p:nvSpPr>
          <p:cNvPr id="29" name="Speech Bubble: Rectangle with Corners Rounded 28">
            <a:extLst>
              <a:ext uri="{FF2B5EF4-FFF2-40B4-BE49-F238E27FC236}">
                <a16:creationId xmlns:a16="http://schemas.microsoft.com/office/drawing/2014/main" id="{2A417F4F-6C1D-4CE6-84CB-B3BCD2A21B7E}"/>
              </a:ext>
            </a:extLst>
          </p:cNvPr>
          <p:cNvSpPr/>
          <p:nvPr/>
        </p:nvSpPr>
        <p:spPr>
          <a:xfrm>
            <a:off x="7232983" y="3160763"/>
            <a:ext cx="1740043" cy="941413"/>
          </a:xfrm>
          <a:prstGeom prst="wedgeRoundRectCallout">
            <a:avLst>
              <a:gd name="adj1" fmla="val -76658"/>
              <a:gd name="adj2" fmla="val -35769"/>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t>こんにちは！</a:t>
            </a:r>
            <a:endParaRPr lang="en-US" dirty="0"/>
          </a:p>
        </p:txBody>
      </p:sp>
      <p:pic>
        <p:nvPicPr>
          <p:cNvPr id="30" name="Graphic 29">
            <a:extLst>
              <a:ext uri="{FF2B5EF4-FFF2-40B4-BE49-F238E27FC236}">
                <a16:creationId xmlns:a16="http://schemas.microsoft.com/office/drawing/2014/main" id="{3D40F5AB-B8A9-49E7-99DF-000E11A4BB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31162" y="3269519"/>
            <a:ext cx="676275" cy="723900"/>
          </a:xfrm>
          <a:prstGeom prst="rect">
            <a:avLst/>
          </a:prstGeom>
        </p:spPr>
      </p:pic>
      <p:sp>
        <p:nvSpPr>
          <p:cNvPr id="31" name="Speech Bubble: Rectangle with Corners Rounded 30">
            <a:extLst>
              <a:ext uri="{FF2B5EF4-FFF2-40B4-BE49-F238E27FC236}">
                <a16:creationId xmlns:a16="http://schemas.microsoft.com/office/drawing/2014/main" id="{424D636B-668C-4ADC-8430-9F6A860B360C}"/>
              </a:ext>
            </a:extLst>
          </p:cNvPr>
          <p:cNvSpPr/>
          <p:nvPr/>
        </p:nvSpPr>
        <p:spPr>
          <a:xfrm>
            <a:off x="9112178" y="3160762"/>
            <a:ext cx="1740043" cy="941413"/>
          </a:xfrm>
          <a:prstGeom prst="wedgeRoundRectCallout">
            <a:avLst>
              <a:gd name="adj1" fmla="val 69103"/>
              <a:gd name="adj2" fmla="val -23717"/>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pic>
        <p:nvPicPr>
          <p:cNvPr id="33" name="Graphic 32">
            <a:extLst>
              <a:ext uri="{FF2B5EF4-FFF2-40B4-BE49-F238E27FC236}">
                <a16:creationId xmlns:a16="http://schemas.microsoft.com/office/drawing/2014/main" id="{AA24C945-1C93-4DE1-ACBA-28F0A0F948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28451" y="3394790"/>
            <a:ext cx="442214" cy="473356"/>
          </a:xfrm>
          <a:prstGeom prst="rect">
            <a:avLst/>
          </a:prstGeom>
        </p:spPr>
      </p:pic>
      <p:pic>
        <p:nvPicPr>
          <p:cNvPr id="5126" name="Picture 6" descr="Flag of Japan - Wikipedia">
            <a:extLst>
              <a:ext uri="{FF2B5EF4-FFF2-40B4-BE49-F238E27FC236}">
                <a16:creationId xmlns:a16="http://schemas.microsoft.com/office/drawing/2014/main" id="{21DD196F-640C-4E90-973A-C82CEA034D5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16233" y="3429573"/>
            <a:ext cx="657860" cy="43857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5" name="Graphic 34">
            <a:extLst>
              <a:ext uri="{FF2B5EF4-FFF2-40B4-BE49-F238E27FC236}">
                <a16:creationId xmlns:a16="http://schemas.microsoft.com/office/drawing/2014/main" id="{DC13C143-B106-43D6-8291-2FF913282E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31162" y="2063775"/>
            <a:ext cx="676275" cy="723900"/>
          </a:xfrm>
          <a:prstGeom prst="rect">
            <a:avLst/>
          </a:prstGeom>
        </p:spPr>
      </p:pic>
      <p:sp>
        <p:nvSpPr>
          <p:cNvPr id="36" name="Speech Bubble: Rectangle with Corners Rounded 35">
            <a:extLst>
              <a:ext uri="{FF2B5EF4-FFF2-40B4-BE49-F238E27FC236}">
                <a16:creationId xmlns:a16="http://schemas.microsoft.com/office/drawing/2014/main" id="{F0F8385A-7054-4E2D-83E7-362545E109DD}"/>
              </a:ext>
            </a:extLst>
          </p:cNvPr>
          <p:cNvSpPr/>
          <p:nvPr/>
        </p:nvSpPr>
        <p:spPr>
          <a:xfrm>
            <a:off x="9870665" y="1889741"/>
            <a:ext cx="981556" cy="941413"/>
          </a:xfrm>
          <a:prstGeom prst="wedgeRoundRectCallout">
            <a:avLst>
              <a:gd name="adj1" fmla="val 69103"/>
              <a:gd name="adj2" fmla="val -23717"/>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4800" dirty="0">
                <a:solidFill>
                  <a:srgbClr val="8AB4F8"/>
                </a:solidFill>
                <a:latin typeface="arial" panose="020B0604020202020204" pitchFamily="34" charset="0"/>
              </a:rPr>
              <a:t>👍</a:t>
            </a:r>
          </a:p>
        </p:txBody>
      </p:sp>
      <p:sp>
        <p:nvSpPr>
          <p:cNvPr id="37" name="TextBox 36">
            <a:extLst>
              <a:ext uri="{FF2B5EF4-FFF2-40B4-BE49-F238E27FC236}">
                <a16:creationId xmlns:a16="http://schemas.microsoft.com/office/drawing/2014/main" id="{DB33571E-BEAE-4E92-B457-BCF361DD5A15}"/>
              </a:ext>
            </a:extLst>
          </p:cNvPr>
          <p:cNvSpPr txBox="1"/>
          <p:nvPr/>
        </p:nvSpPr>
        <p:spPr>
          <a:xfrm>
            <a:off x="7291844" y="4945656"/>
            <a:ext cx="4515594" cy="1477328"/>
          </a:xfrm>
          <a:prstGeom prst="rect">
            <a:avLst/>
          </a:prstGeom>
          <a:noFill/>
        </p:spPr>
        <p:txBody>
          <a:bodyPr wrap="square" rtlCol="0">
            <a:spAutoFit/>
          </a:bodyPr>
          <a:lstStyle/>
          <a:p>
            <a:pPr marL="285750" indent="-285750">
              <a:buFont typeface="Arial" panose="020B0604020202020204" pitchFamily="34" charset="0"/>
              <a:buChar char="•"/>
            </a:pPr>
            <a:r>
              <a:rPr lang="en-US" dirty="0"/>
              <a:t>Discussions about politics and religions</a:t>
            </a:r>
          </a:p>
          <a:p>
            <a:pPr marL="285750" indent="-285750">
              <a:buFont typeface="Arial" panose="020B0604020202020204" pitchFamily="34" charset="0"/>
              <a:buChar char="•"/>
            </a:pPr>
            <a:r>
              <a:rPr lang="en-US" dirty="0"/>
              <a:t>Your language may reveal your nationality or local accent.</a:t>
            </a:r>
          </a:p>
          <a:p>
            <a:pPr marL="285750" indent="-285750">
              <a:buFont typeface="Arial" panose="020B0604020202020204" pitchFamily="34" charset="0"/>
              <a:buChar char="•"/>
            </a:pPr>
            <a:r>
              <a:rPr lang="en-US" dirty="0"/>
              <a:t>Complaining about your job may get you fired.</a:t>
            </a:r>
          </a:p>
        </p:txBody>
      </p:sp>
    </p:spTree>
    <p:extLst>
      <p:ext uri="{BB962C8B-B14F-4D97-AF65-F5344CB8AC3E}">
        <p14:creationId xmlns:p14="http://schemas.microsoft.com/office/powerpoint/2010/main" val="22657575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CB16B-BBD3-42CA-9D11-10111BB088A7}"/>
              </a:ext>
            </a:extLst>
          </p:cNvPr>
          <p:cNvSpPr>
            <a:spLocks noGrp="1"/>
          </p:cNvSpPr>
          <p:nvPr>
            <p:ph type="title"/>
          </p:nvPr>
        </p:nvSpPr>
        <p:spPr/>
        <p:txBody>
          <a:bodyPr>
            <a:normAutofit/>
          </a:bodyPr>
          <a:lstStyle/>
          <a:p>
            <a:r>
              <a:rPr lang="en-US" sz="3600" dirty="0"/>
              <a:t>Are those “app points” worth enough for you to give your information?</a:t>
            </a:r>
          </a:p>
        </p:txBody>
      </p:sp>
      <p:sp>
        <p:nvSpPr>
          <p:cNvPr id="4" name="Slide Number Placeholder 3">
            <a:extLst>
              <a:ext uri="{FF2B5EF4-FFF2-40B4-BE49-F238E27FC236}">
                <a16:creationId xmlns:a16="http://schemas.microsoft.com/office/drawing/2014/main" id="{CF4DD433-6890-488F-A69C-F0B447159C21}"/>
              </a:ext>
            </a:extLst>
          </p:cNvPr>
          <p:cNvSpPr>
            <a:spLocks noGrp="1"/>
          </p:cNvSpPr>
          <p:nvPr>
            <p:ph type="sldNum" sz="quarter" idx="12"/>
          </p:nvPr>
        </p:nvSpPr>
        <p:spPr/>
        <p:txBody>
          <a:bodyPr/>
          <a:lstStyle/>
          <a:p>
            <a:fld id="{0B02C7C3-1F9D-495C-A818-668CCDC0E8E2}" type="slidenum">
              <a:rPr lang="en-US" smtClean="0"/>
              <a:t>37</a:t>
            </a:fld>
            <a:endParaRPr lang="en-US"/>
          </a:p>
        </p:txBody>
      </p:sp>
      <p:pic>
        <p:nvPicPr>
          <p:cNvPr id="5" name="Picture 4" descr="Icon&#10;&#10;Description automatically generated">
            <a:extLst>
              <a:ext uri="{FF2B5EF4-FFF2-40B4-BE49-F238E27FC236}">
                <a16:creationId xmlns:a16="http://schemas.microsoft.com/office/drawing/2014/main" id="{4EC341F8-091E-49FE-9305-B51F5B4FC8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8082" y="2528575"/>
            <a:ext cx="1621356" cy="981630"/>
          </a:xfrm>
          <a:prstGeom prst="rect">
            <a:avLst/>
          </a:prstGeom>
        </p:spPr>
      </p:pic>
      <p:pic>
        <p:nvPicPr>
          <p:cNvPr id="6" name="Graphic 5">
            <a:extLst>
              <a:ext uri="{FF2B5EF4-FFF2-40B4-BE49-F238E27FC236}">
                <a16:creationId xmlns:a16="http://schemas.microsoft.com/office/drawing/2014/main" id="{C56A674F-C792-4E4D-A18B-3AA42479BA9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2570" y="3116054"/>
            <a:ext cx="1195780" cy="1279988"/>
          </a:xfrm>
          <a:prstGeom prst="rect">
            <a:avLst/>
          </a:prstGeom>
        </p:spPr>
      </p:pic>
      <p:grpSp>
        <p:nvGrpSpPr>
          <p:cNvPr id="26" name="Group 25">
            <a:extLst>
              <a:ext uri="{FF2B5EF4-FFF2-40B4-BE49-F238E27FC236}">
                <a16:creationId xmlns:a16="http://schemas.microsoft.com/office/drawing/2014/main" id="{1AE0F1EA-62F1-4777-A692-8AFE63CB4E9A}"/>
              </a:ext>
            </a:extLst>
          </p:cNvPr>
          <p:cNvGrpSpPr/>
          <p:nvPr/>
        </p:nvGrpSpPr>
        <p:grpSpPr>
          <a:xfrm>
            <a:off x="5862838" y="2162784"/>
            <a:ext cx="807280" cy="1298604"/>
            <a:chOff x="6588965" y="1890519"/>
            <a:chExt cx="956400" cy="1538481"/>
          </a:xfrm>
        </p:grpSpPr>
        <p:sp>
          <p:nvSpPr>
            <p:cNvPr id="12" name="Google Shape;308;p35">
              <a:extLst>
                <a:ext uri="{FF2B5EF4-FFF2-40B4-BE49-F238E27FC236}">
                  <a16:creationId xmlns:a16="http://schemas.microsoft.com/office/drawing/2014/main" id="{44A246DE-52CD-44B9-8F13-BB6EE4C1DB57}"/>
                </a:ext>
              </a:extLst>
            </p:cNvPr>
            <p:cNvSpPr/>
            <p:nvPr/>
          </p:nvSpPr>
          <p:spPr>
            <a:xfrm>
              <a:off x="6588965" y="1890519"/>
              <a:ext cx="956400" cy="1422000"/>
            </a:xfrm>
            <a:prstGeom prst="snip1Rect">
              <a:avLst>
                <a:gd name="adj" fmla="val 23332"/>
              </a:avLst>
            </a:prstGeom>
            <a:solidFill>
              <a:srgbClr val="CFE2F3"/>
            </a:solidFill>
            <a:ln w="2857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Consolas"/>
                <a:ea typeface="Consolas"/>
                <a:cs typeface="Consolas"/>
                <a:sym typeface="Consolas"/>
              </a:endParaRPr>
            </a:p>
          </p:txBody>
        </p:sp>
        <p:sp>
          <p:nvSpPr>
            <p:cNvPr id="13" name="Google Shape;308;p35">
              <a:extLst>
                <a:ext uri="{FF2B5EF4-FFF2-40B4-BE49-F238E27FC236}">
                  <a16:creationId xmlns:a16="http://schemas.microsoft.com/office/drawing/2014/main" id="{30D34EA5-5333-47A9-B219-60395577CFDB}"/>
                </a:ext>
              </a:extLst>
            </p:cNvPr>
            <p:cNvSpPr/>
            <p:nvPr/>
          </p:nvSpPr>
          <p:spPr>
            <a:xfrm>
              <a:off x="6588965" y="2007000"/>
              <a:ext cx="956400" cy="1422000"/>
            </a:xfrm>
            <a:prstGeom prst="snip1Rect">
              <a:avLst>
                <a:gd name="adj" fmla="val 23332"/>
              </a:avLst>
            </a:prstGeom>
            <a:solidFill>
              <a:srgbClr val="CFE2F3"/>
            </a:solidFill>
            <a:ln w="2857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Consolas"/>
                <a:ea typeface="Consolas"/>
                <a:cs typeface="Consolas"/>
                <a:sym typeface="Consolas"/>
              </a:endParaRPr>
            </a:p>
          </p:txBody>
        </p:sp>
      </p:grpSp>
      <p:grpSp>
        <p:nvGrpSpPr>
          <p:cNvPr id="27" name="Group 26">
            <a:extLst>
              <a:ext uri="{FF2B5EF4-FFF2-40B4-BE49-F238E27FC236}">
                <a16:creationId xmlns:a16="http://schemas.microsoft.com/office/drawing/2014/main" id="{5DB9E7BF-7B54-4329-BC87-3B33F2C032AA}"/>
              </a:ext>
            </a:extLst>
          </p:cNvPr>
          <p:cNvGrpSpPr/>
          <p:nvPr/>
        </p:nvGrpSpPr>
        <p:grpSpPr>
          <a:xfrm>
            <a:off x="6410142" y="2628710"/>
            <a:ext cx="807280" cy="1298604"/>
            <a:chOff x="6588965" y="1890519"/>
            <a:chExt cx="956400" cy="1538481"/>
          </a:xfrm>
        </p:grpSpPr>
        <p:sp>
          <p:nvSpPr>
            <p:cNvPr id="28" name="Google Shape;308;p35">
              <a:extLst>
                <a:ext uri="{FF2B5EF4-FFF2-40B4-BE49-F238E27FC236}">
                  <a16:creationId xmlns:a16="http://schemas.microsoft.com/office/drawing/2014/main" id="{27F56287-4D28-4546-A9D6-2AE7F5209DE1}"/>
                </a:ext>
              </a:extLst>
            </p:cNvPr>
            <p:cNvSpPr/>
            <p:nvPr/>
          </p:nvSpPr>
          <p:spPr>
            <a:xfrm>
              <a:off x="6588965" y="1890519"/>
              <a:ext cx="956400" cy="1422000"/>
            </a:xfrm>
            <a:prstGeom prst="snip1Rect">
              <a:avLst>
                <a:gd name="adj" fmla="val 23332"/>
              </a:avLst>
            </a:prstGeom>
            <a:solidFill>
              <a:srgbClr val="CFE2F3"/>
            </a:solidFill>
            <a:ln w="2857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Consolas"/>
                <a:ea typeface="Consolas"/>
                <a:cs typeface="Consolas"/>
                <a:sym typeface="Consolas"/>
              </a:endParaRPr>
            </a:p>
          </p:txBody>
        </p:sp>
        <p:sp>
          <p:nvSpPr>
            <p:cNvPr id="29" name="Google Shape;308;p35">
              <a:extLst>
                <a:ext uri="{FF2B5EF4-FFF2-40B4-BE49-F238E27FC236}">
                  <a16:creationId xmlns:a16="http://schemas.microsoft.com/office/drawing/2014/main" id="{24FB1ADC-EAF8-4135-97C0-2BEC5E8AE29E}"/>
                </a:ext>
              </a:extLst>
            </p:cNvPr>
            <p:cNvSpPr/>
            <p:nvPr/>
          </p:nvSpPr>
          <p:spPr>
            <a:xfrm>
              <a:off x="6588965" y="2007000"/>
              <a:ext cx="956400" cy="1422000"/>
            </a:xfrm>
            <a:prstGeom prst="snip1Rect">
              <a:avLst>
                <a:gd name="adj" fmla="val 23332"/>
              </a:avLst>
            </a:prstGeom>
            <a:solidFill>
              <a:srgbClr val="CFE2F3"/>
            </a:solidFill>
            <a:ln w="2857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Consolas"/>
                <a:ea typeface="Consolas"/>
                <a:cs typeface="Consolas"/>
                <a:sym typeface="Consolas"/>
              </a:endParaRPr>
            </a:p>
          </p:txBody>
        </p:sp>
      </p:grpSp>
      <p:sp>
        <p:nvSpPr>
          <p:cNvPr id="34" name="Oval 33">
            <a:extLst>
              <a:ext uri="{FF2B5EF4-FFF2-40B4-BE49-F238E27FC236}">
                <a16:creationId xmlns:a16="http://schemas.microsoft.com/office/drawing/2014/main" id="{69ABC457-320C-4144-AFF8-2062EE7ADC94}"/>
              </a:ext>
            </a:extLst>
          </p:cNvPr>
          <p:cNvSpPr/>
          <p:nvPr/>
        </p:nvSpPr>
        <p:spPr>
          <a:xfrm rot="20700000">
            <a:off x="5926136" y="4387433"/>
            <a:ext cx="1225540" cy="122554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bg1"/>
                </a:solidFill>
              </a:rPr>
              <a:t>P</a:t>
            </a:r>
          </a:p>
        </p:txBody>
      </p:sp>
      <p:sp>
        <p:nvSpPr>
          <p:cNvPr id="35" name="Oval 34">
            <a:extLst>
              <a:ext uri="{FF2B5EF4-FFF2-40B4-BE49-F238E27FC236}">
                <a16:creationId xmlns:a16="http://schemas.microsoft.com/office/drawing/2014/main" id="{2BAB6F2C-3E8C-46BA-9E0F-B2D8A294652F}"/>
              </a:ext>
            </a:extLst>
          </p:cNvPr>
          <p:cNvSpPr/>
          <p:nvPr/>
        </p:nvSpPr>
        <p:spPr>
          <a:xfrm rot="20700000">
            <a:off x="5290951" y="4915975"/>
            <a:ext cx="1225540" cy="122554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rPr>
              <a:t>P</a:t>
            </a:r>
          </a:p>
        </p:txBody>
      </p:sp>
      <p:sp>
        <p:nvSpPr>
          <p:cNvPr id="33" name="Oval 32">
            <a:extLst>
              <a:ext uri="{FF2B5EF4-FFF2-40B4-BE49-F238E27FC236}">
                <a16:creationId xmlns:a16="http://schemas.microsoft.com/office/drawing/2014/main" id="{71EEA836-CE7B-4881-99A7-29CB19769BA0}"/>
              </a:ext>
            </a:extLst>
          </p:cNvPr>
          <p:cNvSpPr/>
          <p:nvPr/>
        </p:nvSpPr>
        <p:spPr>
          <a:xfrm rot="18900000">
            <a:off x="4887774" y="4204130"/>
            <a:ext cx="1225540" cy="122554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bg1"/>
                </a:solidFill>
              </a:rPr>
              <a:t>P</a:t>
            </a:r>
          </a:p>
        </p:txBody>
      </p:sp>
      <p:sp>
        <p:nvSpPr>
          <p:cNvPr id="36" name="Arrow: Right 35">
            <a:extLst>
              <a:ext uri="{FF2B5EF4-FFF2-40B4-BE49-F238E27FC236}">
                <a16:creationId xmlns:a16="http://schemas.microsoft.com/office/drawing/2014/main" id="{19500965-99BB-4E24-BCA2-1BD3B9F8E3D8}"/>
              </a:ext>
            </a:extLst>
          </p:cNvPr>
          <p:cNvSpPr/>
          <p:nvPr/>
        </p:nvSpPr>
        <p:spPr>
          <a:xfrm>
            <a:off x="2342732" y="2450530"/>
            <a:ext cx="1408310" cy="11307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C844CF88-A5F7-4C28-881F-25E80E9FA4FA}"/>
              </a:ext>
            </a:extLst>
          </p:cNvPr>
          <p:cNvSpPr/>
          <p:nvPr/>
        </p:nvSpPr>
        <p:spPr>
          <a:xfrm>
            <a:off x="7739701" y="2450530"/>
            <a:ext cx="1408310" cy="11307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69836127-A3D6-4885-9B44-A15BF9A06025}"/>
              </a:ext>
            </a:extLst>
          </p:cNvPr>
          <p:cNvSpPr/>
          <p:nvPr/>
        </p:nvSpPr>
        <p:spPr>
          <a:xfrm rot="10800000">
            <a:off x="2342732" y="4409272"/>
            <a:ext cx="1408310" cy="11307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2505290D-DBF5-4F40-9F5B-28689DDD1264}"/>
              </a:ext>
            </a:extLst>
          </p:cNvPr>
          <p:cNvSpPr/>
          <p:nvPr/>
        </p:nvSpPr>
        <p:spPr>
          <a:xfrm rot="10800000">
            <a:off x="7739701" y="4409272"/>
            <a:ext cx="1408310" cy="11307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C02E26AD-C47D-4817-AC97-125199C1A8A6}"/>
              </a:ext>
            </a:extLst>
          </p:cNvPr>
          <p:cNvGrpSpPr/>
          <p:nvPr/>
        </p:nvGrpSpPr>
        <p:grpSpPr>
          <a:xfrm>
            <a:off x="9401189" y="2450530"/>
            <a:ext cx="2289535" cy="2693570"/>
            <a:chOff x="9528004" y="2123482"/>
            <a:chExt cx="2289535" cy="2693570"/>
          </a:xfrm>
        </p:grpSpPr>
        <p:sp>
          <p:nvSpPr>
            <p:cNvPr id="43" name="Rectangle 42">
              <a:extLst>
                <a:ext uri="{FF2B5EF4-FFF2-40B4-BE49-F238E27FC236}">
                  <a16:creationId xmlns:a16="http://schemas.microsoft.com/office/drawing/2014/main" id="{3AB1A4E4-E5A3-4CF6-9E63-EACAE7598851}"/>
                </a:ext>
              </a:extLst>
            </p:cNvPr>
            <p:cNvSpPr/>
            <p:nvPr/>
          </p:nvSpPr>
          <p:spPr>
            <a:xfrm>
              <a:off x="9738026" y="2399982"/>
              <a:ext cx="1820953" cy="2225414"/>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Graphic 41">
              <a:extLst>
                <a:ext uri="{FF2B5EF4-FFF2-40B4-BE49-F238E27FC236}">
                  <a16:creationId xmlns:a16="http://schemas.microsoft.com/office/drawing/2014/main" id="{13019D59-5369-4E2B-AD02-BB50E01DEF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28004" y="2123482"/>
              <a:ext cx="2289535" cy="2693570"/>
            </a:xfrm>
            <a:prstGeom prst="rect">
              <a:avLst/>
            </a:prstGeom>
          </p:spPr>
        </p:pic>
      </p:grpSp>
    </p:spTree>
    <p:extLst>
      <p:ext uri="{BB962C8B-B14F-4D97-AF65-F5344CB8AC3E}">
        <p14:creationId xmlns:p14="http://schemas.microsoft.com/office/powerpoint/2010/main" val="30773106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10F24B-011B-4362-BEA0-ED045ED761E7}"/>
              </a:ext>
            </a:extLst>
          </p:cNvPr>
          <p:cNvSpPr>
            <a:spLocks noGrp="1"/>
          </p:cNvSpPr>
          <p:nvPr>
            <p:ph type="sldNum" sz="quarter" idx="12"/>
          </p:nvPr>
        </p:nvSpPr>
        <p:spPr/>
        <p:txBody>
          <a:bodyPr/>
          <a:lstStyle/>
          <a:p>
            <a:fld id="{0B02C7C3-1F9D-495C-A818-668CCDC0E8E2}" type="slidenum">
              <a:rPr lang="en-US" smtClean="0">
                <a:solidFill>
                  <a:srgbClr val="C00000"/>
                </a:solidFill>
              </a:rPr>
              <a:t>38</a:t>
            </a:fld>
            <a:endParaRPr lang="en-US">
              <a:solidFill>
                <a:srgbClr val="C00000"/>
              </a:solidFill>
            </a:endParaRPr>
          </a:p>
        </p:txBody>
      </p:sp>
      <p:pic>
        <p:nvPicPr>
          <p:cNvPr id="1026" name="Picture 2">
            <a:extLst>
              <a:ext uri="{FF2B5EF4-FFF2-40B4-BE49-F238E27FC236}">
                <a16:creationId xmlns:a16="http://schemas.microsoft.com/office/drawing/2014/main" id="{7E5BAAAB-F0DA-4F55-8A04-455839154B7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593535" y="1351281"/>
            <a:ext cx="4593268" cy="415544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59DEAB7-05C8-43FB-BBAA-822226CE0F14}"/>
              </a:ext>
            </a:extLst>
          </p:cNvPr>
          <p:cNvSpPr txBox="1"/>
          <p:nvPr/>
        </p:nvSpPr>
        <p:spPr>
          <a:xfrm>
            <a:off x="5802504" y="1777206"/>
            <a:ext cx="5450774" cy="3416320"/>
          </a:xfrm>
          <a:prstGeom prst="rect">
            <a:avLst/>
          </a:prstGeom>
          <a:noFill/>
        </p:spPr>
        <p:txBody>
          <a:bodyPr wrap="square">
            <a:spAutoFit/>
          </a:bodyPr>
          <a:lstStyle/>
          <a:p>
            <a:r>
              <a:rPr lang="en-US" sz="3600" dirty="0">
                <a:solidFill>
                  <a:schemeClr val="bg1">
                    <a:lumMod val="95000"/>
                  </a:schemeClr>
                </a:solidFill>
                <a:latin typeface="Noto Serif" panose="02020502060505020204" pitchFamily="18"/>
                <a:ea typeface="Noto Serif" panose="02020502060505020204" pitchFamily="18"/>
                <a:cs typeface="Noto Serif" panose="02020502060505020204" pitchFamily="18"/>
              </a:rPr>
              <a:t>“The question is what else is being done with that data? And who supervises it? Who regulates it?”</a:t>
            </a:r>
          </a:p>
          <a:p>
            <a:r>
              <a:rPr lang="en-US" sz="1600" dirty="0">
                <a:solidFill>
                  <a:schemeClr val="bg1">
                    <a:lumMod val="65000"/>
                  </a:schemeClr>
                </a:solidFill>
                <a:latin typeface="Noto Serif" panose="02020502060505020204" pitchFamily="18"/>
                <a:ea typeface="Noto Serif" panose="02020502060505020204" pitchFamily="18"/>
                <a:cs typeface="Noto Serif" panose="02020502060505020204" pitchFamily="18"/>
              </a:rPr>
              <a:t>– </a:t>
            </a:r>
            <a:r>
              <a:rPr lang="en-US" sz="1600" dirty="0">
                <a:solidFill>
                  <a:schemeClr val="bg1">
                    <a:lumMod val="65000"/>
                  </a:schemeClr>
                </a:solidFill>
                <a:latin typeface="Noto Serif" panose="02020502060505020204" pitchFamily="18"/>
                <a:ea typeface="Noto Serif" panose="02020502060505020204" pitchFamily="18"/>
                <a:cs typeface="Noto Serif" panose="02020502060505020204" pitchFamily="18"/>
                <a:hlinkClick r:id="rId3">
                  <a:extLst>
                    <a:ext uri="{A12FA001-AC4F-418D-AE19-62706E023703}">
                      <ahyp:hlinkClr xmlns:ahyp="http://schemas.microsoft.com/office/drawing/2018/hyperlinkcolor" val="tx"/>
                    </a:ext>
                  </a:extLst>
                </a:hlinkClick>
              </a:rPr>
              <a:t>Yuval Noah Harari</a:t>
            </a:r>
            <a:r>
              <a:rPr lang="en-US" sz="1600" dirty="0">
                <a:solidFill>
                  <a:schemeClr val="bg1">
                    <a:lumMod val="65000"/>
                  </a:schemeClr>
                </a:solidFill>
                <a:latin typeface="Noto Serif" panose="02020502060505020204" pitchFamily="18"/>
                <a:ea typeface="Noto Serif" panose="02020502060505020204" pitchFamily="18"/>
                <a:cs typeface="Noto Serif" panose="02020502060505020204" pitchFamily="18"/>
              </a:rPr>
              <a:t> (Author of Sapiens: A Brief History of Humankind)</a:t>
            </a:r>
          </a:p>
        </p:txBody>
      </p:sp>
    </p:spTree>
    <p:extLst>
      <p:ext uri="{BB962C8B-B14F-4D97-AF65-F5344CB8AC3E}">
        <p14:creationId xmlns:p14="http://schemas.microsoft.com/office/powerpoint/2010/main" val="29242693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2D9C5-ADF3-450D-81F2-A391211D15F1}"/>
              </a:ext>
            </a:extLst>
          </p:cNvPr>
          <p:cNvSpPr>
            <a:spLocks noGrp="1"/>
          </p:cNvSpPr>
          <p:nvPr>
            <p:ph type="title"/>
          </p:nvPr>
        </p:nvSpPr>
        <p:spPr/>
        <p:txBody>
          <a:bodyPr/>
          <a:lstStyle/>
          <a:p>
            <a:r>
              <a:rPr lang="en-US" dirty="0"/>
              <a:t>Selected Discussion on Emerging Topics</a:t>
            </a:r>
          </a:p>
        </p:txBody>
      </p:sp>
      <p:sp>
        <p:nvSpPr>
          <p:cNvPr id="4" name="Text Placeholder 3">
            <a:extLst>
              <a:ext uri="{FF2B5EF4-FFF2-40B4-BE49-F238E27FC236}">
                <a16:creationId xmlns:a16="http://schemas.microsoft.com/office/drawing/2014/main" id="{94088001-1674-4200-84ED-D50043F487FD}"/>
              </a:ext>
            </a:extLst>
          </p:cNvPr>
          <p:cNvSpPr>
            <a:spLocks noGrp="1"/>
          </p:cNvSpPr>
          <p:nvPr>
            <p:ph type="body" idx="1"/>
          </p:nvPr>
        </p:nvSpPr>
        <p:spPr/>
        <p:txBody>
          <a:bodyPr>
            <a:normAutofit fontScale="92500" lnSpcReduction="10000"/>
          </a:bodyPr>
          <a:lstStyle/>
          <a:p>
            <a:r>
              <a:rPr lang="en-US" dirty="0"/>
              <a:t>Opening a can of worms.</a:t>
            </a:r>
          </a:p>
          <a:p>
            <a:endParaRPr lang="en-US" dirty="0"/>
          </a:p>
          <a:p>
            <a:r>
              <a:rPr lang="en-US" dirty="0">
                <a:solidFill>
                  <a:srgbClr val="FF0000"/>
                </a:solidFill>
              </a:rPr>
              <a:t>Here be dragons: Content following this slide will not be graded in exam. (May still be on exam for evaluation purposes but won’t affect your grade.)</a:t>
            </a:r>
          </a:p>
        </p:txBody>
      </p:sp>
      <p:sp>
        <p:nvSpPr>
          <p:cNvPr id="2" name="Slide Number Placeholder 1">
            <a:extLst>
              <a:ext uri="{FF2B5EF4-FFF2-40B4-BE49-F238E27FC236}">
                <a16:creationId xmlns:a16="http://schemas.microsoft.com/office/drawing/2014/main" id="{DF2F96FA-0395-491A-84D4-826C7C4FA5BB}"/>
              </a:ext>
            </a:extLst>
          </p:cNvPr>
          <p:cNvSpPr>
            <a:spLocks noGrp="1"/>
          </p:cNvSpPr>
          <p:nvPr>
            <p:ph type="sldNum" sz="quarter" idx="12"/>
          </p:nvPr>
        </p:nvSpPr>
        <p:spPr/>
        <p:txBody>
          <a:bodyPr/>
          <a:lstStyle/>
          <a:p>
            <a:fld id="{0B02C7C3-1F9D-495C-A818-668CCDC0E8E2}" type="slidenum">
              <a:rPr lang="en-US" smtClean="0"/>
              <a:t>39</a:t>
            </a:fld>
            <a:endParaRPr lang="en-US"/>
          </a:p>
        </p:txBody>
      </p:sp>
    </p:spTree>
    <p:extLst>
      <p:ext uri="{BB962C8B-B14F-4D97-AF65-F5344CB8AC3E}">
        <p14:creationId xmlns:p14="http://schemas.microsoft.com/office/powerpoint/2010/main" val="1496023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FC9C2-E233-4E45-B237-68FFFD53E4C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C6AAFB6F-2A2B-4FBE-A0B7-2EAAC4FFDCBC}"/>
              </a:ext>
            </a:extLst>
          </p:cNvPr>
          <p:cNvSpPr>
            <a:spLocks noGrp="1"/>
          </p:cNvSpPr>
          <p:nvPr>
            <p:ph idx="1"/>
          </p:nvPr>
        </p:nvSpPr>
        <p:spPr/>
        <p:txBody>
          <a:bodyPr>
            <a:normAutofit/>
          </a:bodyPr>
          <a:lstStyle/>
          <a:p>
            <a:r>
              <a:rPr lang="en-US" dirty="0"/>
              <a:t>Information Security</a:t>
            </a:r>
          </a:p>
          <a:p>
            <a:pPr lvl="1"/>
            <a:r>
              <a:rPr lang="en-US" dirty="0"/>
              <a:t>Principles of Information Security</a:t>
            </a:r>
          </a:p>
          <a:p>
            <a:pPr lvl="1"/>
            <a:r>
              <a:rPr lang="en-US" dirty="0"/>
              <a:t>Cryptography and Related Technologies</a:t>
            </a:r>
          </a:p>
          <a:p>
            <a:r>
              <a:rPr lang="en-US" dirty="0"/>
              <a:t>Ethics</a:t>
            </a:r>
          </a:p>
          <a:p>
            <a:pPr lvl="1"/>
            <a:r>
              <a:rPr lang="en-US" dirty="0"/>
              <a:t>Computer Crimes</a:t>
            </a:r>
          </a:p>
          <a:p>
            <a:pPr lvl="1"/>
            <a:r>
              <a:rPr lang="en-US" dirty="0"/>
              <a:t>Privacy</a:t>
            </a:r>
          </a:p>
          <a:p>
            <a:r>
              <a:rPr lang="en-US" dirty="0"/>
              <a:t>Selected Discussions on Emerging Topics:</a:t>
            </a:r>
          </a:p>
          <a:p>
            <a:pPr lvl="1"/>
            <a:r>
              <a:rPr lang="en-US" dirty="0"/>
              <a:t>How is your data being used?</a:t>
            </a:r>
          </a:p>
          <a:p>
            <a:pPr lvl="1"/>
            <a:r>
              <a:rPr lang="en-US" dirty="0"/>
              <a:t>Cryptocurrency: Future Digital Goldmine, or what?</a:t>
            </a:r>
          </a:p>
          <a:p>
            <a:pPr lvl="1"/>
            <a:r>
              <a:rPr lang="en-US" dirty="0"/>
              <a:t>The Meta Concern about Metaverse and Meta: Is it all an illusion?</a:t>
            </a:r>
          </a:p>
        </p:txBody>
      </p:sp>
      <p:sp>
        <p:nvSpPr>
          <p:cNvPr id="4" name="Slide Number Placeholder 3">
            <a:extLst>
              <a:ext uri="{FF2B5EF4-FFF2-40B4-BE49-F238E27FC236}">
                <a16:creationId xmlns:a16="http://schemas.microsoft.com/office/drawing/2014/main" id="{A826F18E-E620-44F7-AB0E-966E42FA8C24}"/>
              </a:ext>
            </a:extLst>
          </p:cNvPr>
          <p:cNvSpPr>
            <a:spLocks noGrp="1"/>
          </p:cNvSpPr>
          <p:nvPr>
            <p:ph type="sldNum" sz="quarter" idx="12"/>
          </p:nvPr>
        </p:nvSpPr>
        <p:spPr/>
        <p:txBody>
          <a:bodyPr/>
          <a:lstStyle/>
          <a:p>
            <a:fld id="{0B02C7C3-1F9D-495C-A818-668CCDC0E8E2}" type="slidenum">
              <a:rPr lang="en-US" smtClean="0"/>
              <a:t>4</a:t>
            </a:fld>
            <a:endParaRPr lang="en-US"/>
          </a:p>
        </p:txBody>
      </p:sp>
    </p:spTree>
    <p:extLst>
      <p:ext uri="{BB962C8B-B14F-4D97-AF65-F5344CB8AC3E}">
        <p14:creationId xmlns:p14="http://schemas.microsoft.com/office/powerpoint/2010/main" val="2357731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0C79-3B35-484E-A0FA-47DD934B137E}"/>
              </a:ext>
            </a:extLst>
          </p:cNvPr>
          <p:cNvSpPr>
            <a:spLocks noGrp="1"/>
          </p:cNvSpPr>
          <p:nvPr>
            <p:ph type="title"/>
          </p:nvPr>
        </p:nvSpPr>
        <p:spPr/>
        <p:txBody>
          <a:bodyPr>
            <a:normAutofit/>
          </a:bodyPr>
          <a:lstStyle/>
          <a:p>
            <a:r>
              <a:rPr lang="en-US" sz="5400" dirty="0"/>
              <a:t>1. How is your data being used?</a:t>
            </a:r>
          </a:p>
        </p:txBody>
      </p:sp>
      <p:sp>
        <p:nvSpPr>
          <p:cNvPr id="3" name="Text Placeholder 2">
            <a:extLst>
              <a:ext uri="{FF2B5EF4-FFF2-40B4-BE49-F238E27FC236}">
                <a16:creationId xmlns:a16="http://schemas.microsoft.com/office/drawing/2014/main" id="{43EC27F9-8B4D-43CC-AFE0-E3BE7C0A3F5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660BF38-35D4-43D0-A6BF-D6339BEF2C95}"/>
              </a:ext>
            </a:extLst>
          </p:cNvPr>
          <p:cNvSpPr>
            <a:spLocks noGrp="1"/>
          </p:cNvSpPr>
          <p:nvPr>
            <p:ph type="sldNum" sz="quarter" idx="12"/>
          </p:nvPr>
        </p:nvSpPr>
        <p:spPr/>
        <p:txBody>
          <a:bodyPr/>
          <a:lstStyle/>
          <a:p>
            <a:fld id="{0B02C7C3-1F9D-495C-A818-668CCDC0E8E2}" type="slidenum">
              <a:rPr lang="en-US" smtClean="0"/>
              <a:t>40</a:t>
            </a:fld>
            <a:endParaRPr lang="en-US"/>
          </a:p>
        </p:txBody>
      </p:sp>
    </p:spTree>
    <p:extLst>
      <p:ext uri="{BB962C8B-B14F-4D97-AF65-F5344CB8AC3E}">
        <p14:creationId xmlns:p14="http://schemas.microsoft.com/office/powerpoint/2010/main" val="7751187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300BD76-4835-4953-AA15-5F6793E66B87}"/>
              </a:ext>
            </a:extLst>
          </p:cNvPr>
          <p:cNvSpPr>
            <a:spLocks noGrp="1"/>
          </p:cNvSpPr>
          <p:nvPr>
            <p:ph type="title"/>
          </p:nvPr>
        </p:nvSpPr>
        <p:spPr/>
        <p:txBody>
          <a:bodyPr/>
          <a:lstStyle/>
          <a:p>
            <a:r>
              <a:rPr lang="en-US" dirty="0"/>
              <a:t>Web tracking</a:t>
            </a:r>
          </a:p>
        </p:txBody>
      </p:sp>
      <p:sp>
        <p:nvSpPr>
          <p:cNvPr id="4" name="Slide Number Placeholder 3">
            <a:extLst>
              <a:ext uri="{FF2B5EF4-FFF2-40B4-BE49-F238E27FC236}">
                <a16:creationId xmlns:a16="http://schemas.microsoft.com/office/drawing/2014/main" id="{45CA7D12-51F6-4D9B-9053-DF638ABD8E86}"/>
              </a:ext>
            </a:extLst>
          </p:cNvPr>
          <p:cNvSpPr>
            <a:spLocks noGrp="1"/>
          </p:cNvSpPr>
          <p:nvPr>
            <p:ph type="sldNum" sz="quarter" idx="12"/>
          </p:nvPr>
        </p:nvSpPr>
        <p:spPr/>
        <p:txBody>
          <a:bodyPr/>
          <a:lstStyle/>
          <a:p>
            <a:fld id="{0B02C7C3-1F9D-495C-A818-668CCDC0E8E2}" type="slidenum">
              <a:rPr lang="en-US" smtClean="0"/>
              <a:t>41</a:t>
            </a:fld>
            <a:endParaRPr lang="en-US"/>
          </a:p>
        </p:txBody>
      </p:sp>
      <p:grpSp>
        <p:nvGrpSpPr>
          <p:cNvPr id="23" name="Group 22">
            <a:extLst>
              <a:ext uri="{FF2B5EF4-FFF2-40B4-BE49-F238E27FC236}">
                <a16:creationId xmlns:a16="http://schemas.microsoft.com/office/drawing/2014/main" id="{8BED8F38-10F2-4184-A303-C5EE82E4EF61}"/>
              </a:ext>
            </a:extLst>
          </p:cNvPr>
          <p:cNvGrpSpPr/>
          <p:nvPr/>
        </p:nvGrpSpPr>
        <p:grpSpPr>
          <a:xfrm>
            <a:off x="2334491" y="1413959"/>
            <a:ext cx="7523018" cy="1947553"/>
            <a:chOff x="2618507" y="1413959"/>
            <a:chExt cx="7523018" cy="1947553"/>
          </a:xfrm>
        </p:grpSpPr>
        <p:sp>
          <p:nvSpPr>
            <p:cNvPr id="14" name="Rectangle 13">
              <a:extLst>
                <a:ext uri="{FF2B5EF4-FFF2-40B4-BE49-F238E27FC236}">
                  <a16:creationId xmlns:a16="http://schemas.microsoft.com/office/drawing/2014/main" id="{32E327F6-26BF-42FF-9A57-3D12F8B4E52C}"/>
                </a:ext>
              </a:extLst>
            </p:cNvPr>
            <p:cNvSpPr/>
            <p:nvPr/>
          </p:nvSpPr>
          <p:spPr>
            <a:xfrm>
              <a:off x="2618507" y="1413959"/>
              <a:ext cx="7523018" cy="194755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4CC592D1-C781-4DC6-B637-0BD6CB76B245}"/>
                </a:ext>
              </a:extLst>
            </p:cNvPr>
            <p:cNvSpPr txBox="1"/>
            <p:nvPr/>
          </p:nvSpPr>
          <p:spPr>
            <a:xfrm>
              <a:off x="2720437" y="1574276"/>
              <a:ext cx="7249886" cy="923330"/>
            </a:xfrm>
            <a:prstGeom prst="rect">
              <a:avLst/>
            </a:prstGeom>
            <a:noFill/>
          </p:spPr>
          <p:txBody>
            <a:bodyPr wrap="square" rtlCol="0">
              <a:spAutoFit/>
            </a:bodyPr>
            <a:lstStyle/>
            <a:p>
              <a:r>
                <a:rPr lang="en-US" dirty="0"/>
                <a:t>This website collects various cookies, which are bits of your browser information, to serve the basic functions of the website. We also collect some additional data to enhance your experience.</a:t>
              </a:r>
            </a:p>
          </p:txBody>
        </p:sp>
        <p:sp>
          <p:nvSpPr>
            <p:cNvPr id="12" name="Rectangle: Rounded Corners 11">
              <a:extLst>
                <a:ext uri="{FF2B5EF4-FFF2-40B4-BE49-F238E27FC236}">
                  <a16:creationId xmlns:a16="http://schemas.microsoft.com/office/drawing/2014/main" id="{40923E85-8A99-4B6A-A4BB-207C6B9B4CD9}"/>
                </a:ext>
              </a:extLst>
            </p:cNvPr>
            <p:cNvSpPr/>
            <p:nvPr/>
          </p:nvSpPr>
          <p:spPr>
            <a:xfrm>
              <a:off x="8236525" y="2619304"/>
              <a:ext cx="1733798" cy="5640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Allow all</a:t>
              </a:r>
            </a:p>
          </p:txBody>
        </p:sp>
        <p:sp>
          <p:nvSpPr>
            <p:cNvPr id="13" name="Rectangle: Rounded Corners 12">
              <a:extLst>
                <a:ext uri="{FF2B5EF4-FFF2-40B4-BE49-F238E27FC236}">
                  <a16:creationId xmlns:a16="http://schemas.microsoft.com/office/drawing/2014/main" id="{D9862AB0-F5EB-4837-B651-A31FAC421081}"/>
                </a:ext>
              </a:extLst>
            </p:cNvPr>
            <p:cNvSpPr/>
            <p:nvPr/>
          </p:nvSpPr>
          <p:spPr>
            <a:xfrm>
              <a:off x="2826819" y="2619304"/>
              <a:ext cx="1733798" cy="56407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Manage</a:t>
              </a:r>
            </a:p>
          </p:txBody>
        </p:sp>
      </p:grpSp>
      <p:grpSp>
        <p:nvGrpSpPr>
          <p:cNvPr id="22" name="Group 21">
            <a:extLst>
              <a:ext uri="{FF2B5EF4-FFF2-40B4-BE49-F238E27FC236}">
                <a16:creationId xmlns:a16="http://schemas.microsoft.com/office/drawing/2014/main" id="{85F19F04-98A2-4EDC-8C89-ADAD0F682AB5}"/>
              </a:ext>
            </a:extLst>
          </p:cNvPr>
          <p:cNvGrpSpPr/>
          <p:nvPr/>
        </p:nvGrpSpPr>
        <p:grpSpPr>
          <a:xfrm>
            <a:off x="4429496" y="3446184"/>
            <a:ext cx="3333009" cy="3093523"/>
            <a:chOff x="4713511" y="3446184"/>
            <a:chExt cx="3333009" cy="3093523"/>
          </a:xfrm>
        </p:grpSpPr>
        <p:sp>
          <p:nvSpPr>
            <p:cNvPr id="15" name="Rectangle 14">
              <a:extLst>
                <a:ext uri="{FF2B5EF4-FFF2-40B4-BE49-F238E27FC236}">
                  <a16:creationId xmlns:a16="http://schemas.microsoft.com/office/drawing/2014/main" id="{01ADCA85-21EE-464C-AAB4-4BF353CFF18F}"/>
                </a:ext>
              </a:extLst>
            </p:cNvPr>
            <p:cNvSpPr/>
            <p:nvPr/>
          </p:nvSpPr>
          <p:spPr>
            <a:xfrm>
              <a:off x="4713511" y="3446184"/>
              <a:ext cx="3333009" cy="3093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1A68AEFC-4E39-4003-9049-0B41E5D9C387}"/>
                </a:ext>
              </a:extLst>
            </p:cNvPr>
            <p:cNvSpPr/>
            <p:nvPr/>
          </p:nvSpPr>
          <p:spPr>
            <a:xfrm>
              <a:off x="5008415" y="3760881"/>
              <a:ext cx="2743200" cy="51808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Necessary Cookies</a:t>
              </a:r>
            </a:p>
          </p:txBody>
        </p:sp>
        <p:sp>
          <p:nvSpPr>
            <p:cNvPr id="17" name="Rectangle 16">
              <a:extLst>
                <a:ext uri="{FF2B5EF4-FFF2-40B4-BE49-F238E27FC236}">
                  <a16:creationId xmlns:a16="http://schemas.microsoft.com/office/drawing/2014/main" id="{20DFAE71-4805-4093-9C92-A595E15724C6}"/>
                </a:ext>
              </a:extLst>
            </p:cNvPr>
            <p:cNvSpPr/>
            <p:nvPr/>
          </p:nvSpPr>
          <p:spPr>
            <a:xfrm>
              <a:off x="5008415" y="4400183"/>
              <a:ext cx="2743200" cy="51808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Functional Cookies</a:t>
              </a:r>
            </a:p>
          </p:txBody>
        </p:sp>
        <p:sp>
          <p:nvSpPr>
            <p:cNvPr id="18" name="Rectangle 17">
              <a:extLst>
                <a:ext uri="{FF2B5EF4-FFF2-40B4-BE49-F238E27FC236}">
                  <a16:creationId xmlns:a16="http://schemas.microsoft.com/office/drawing/2014/main" id="{C5EE2582-D633-4416-ADCC-8348DE9F2165}"/>
                </a:ext>
              </a:extLst>
            </p:cNvPr>
            <p:cNvSpPr/>
            <p:nvPr/>
          </p:nvSpPr>
          <p:spPr>
            <a:xfrm>
              <a:off x="5008415" y="5039485"/>
              <a:ext cx="2743200" cy="51808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Performance Cookies</a:t>
              </a:r>
            </a:p>
          </p:txBody>
        </p:sp>
        <p:sp>
          <p:nvSpPr>
            <p:cNvPr id="19" name="Rectangle 18">
              <a:extLst>
                <a:ext uri="{FF2B5EF4-FFF2-40B4-BE49-F238E27FC236}">
                  <a16:creationId xmlns:a16="http://schemas.microsoft.com/office/drawing/2014/main" id="{019911D6-DEAB-4A34-BF2D-07704FFD7781}"/>
                </a:ext>
              </a:extLst>
            </p:cNvPr>
            <p:cNvSpPr/>
            <p:nvPr/>
          </p:nvSpPr>
          <p:spPr>
            <a:xfrm>
              <a:off x="5008415" y="5678787"/>
              <a:ext cx="2743200" cy="51808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Targeting Cookies</a:t>
              </a:r>
            </a:p>
          </p:txBody>
        </p:sp>
      </p:grpSp>
      <p:sp>
        <p:nvSpPr>
          <p:cNvPr id="24" name="TextBox 23">
            <a:extLst>
              <a:ext uri="{FF2B5EF4-FFF2-40B4-BE49-F238E27FC236}">
                <a16:creationId xmlns:a16="http://schemas.microsoft.com/office/drawing/2014/main" id="{F2AB5378-FFFC-4544-A480-82B131DC10FD}"/>
              </a:ext>
            </a:extLst>
          </p:cNvPr>
          <p:cNvSpPr txBox="1"/>
          <p:nvPr/>
        </p:nvSpPr>
        <p:spPr>
          <a:xfrm>
            <a:off x="3706229" y="4332544"/>
            <a:ext cx="646331" cy="646331"/>
          </a:xfrm>
          <a:prstGeom prst="rect">
            <a:avLst/>
          </a:prstGeom>
          <a:noFill/>
        </p:spPr>
        <p:txBody>
          <a:bodyPr wrap="none" rtlCol="0">
            <a:spAutoFit/>
          </a:bodyPr>
          <a:lstStyle/>
          <a:p>
            <a:r>
              <a:rPr lang="ja-JP" altLang="en-US" sz="3600" dirty="0">
                <a:solidFill>
                  <a:srgbClr val="00B0F0"/>
                </a:solidFill>
              </a:rPr>
              <a:t>✘</a:t>
            </a:r>
            <a:endParaRPr lang="en-US" sz="3600" dirty="0">
              <a:solidFill>
                <a:srgbClr val="00B0F0"/>
              </a:solidFill>
            </a:endParaRPr>
          </a:p>
        </p:txBody>
      </p:sp>
      <p:sp>
        <p:nvSpPr>
          <p:cNvPr id="25" name="TextBox 24">
            <a:extLst>
              <a:ext uri="{FF2B5EF4-FFF2-40B4-BE49-F238E27FC236}">
                <a16:creationId xmlns:a16="http://schemas.microsoft.com/office/drawing/2014/main" id="{8EC266D5-C89F-4735-B033-15EE79ACEA5C}"/>
              </a:ext>
            </a:extLst>
          </p:cNvPr>
          <p:cNvSpPr txBox="1"/>
          <p:nvPr/>
        </p:nvSpPr>
        <p:spPr>
          <a:xfrm>
            <a:off x="7792192" y="4332544"/>
            <a:ext cx="646331" cy="646331"/>
          </a:xfrm>
          <a:prstGeom prst="rect">
            <a:avLst/>
          </a:prstGeom>
          <a:noFill/>
        </p:spPr>
        <p:txBody>
          <a:bodyPr wrap="none" rtlCol="0">
            <a:spAutoFit/>
          </a:bodyPr>
          <a:lstStyle/>
          <a:p>
            <a:r>
              <a:rPr lang="ja-JP" altLang="en-US" sz="3600" dirty="0">
                <a:solidFill>
                  <a:srgbClr val="FF0000"/>
                </a:solidFill>
              </a:rPr>
              <a:t>✓</a:t>
            </a:r>
            <a:endParaRPr lang="en-US" sz="3600" dirty="0">
              <a:solidFill>
                <a:srgbClr val="FF0000"/>
              </a:solidFill>
            </a:endParaRPr>
          </a:p>
        </p:txBody>
      </p:sp>
      <p:sp>
        <p:nvSpPr>
          <p:cNvPr id="26" name="TextBox 25">
            <a:extLst>
              <a:ext uri="{FF2B5EF4-FFF2-40B4-BE49-F238E27FC236}">
                <a16:creationId xmlns:a16="http://schemas.microsoft.com/office/drawing/2014/main" id="{D133AC3B-B669-4AF5-BD05-7B18460FAD9E}"/>
              </a:ext>
            </a:extLst>
          </p:cNvPr>
          <p:cNvSpPr txBox="1"/>
          <p:nvPr/>
        </p:nvSpPr>
        <p:spPr>
          <a:xfrm>
            <a:off x="3706229" y="4978875"/>
            <a:ext cx="646331" cy="646331"/>
          </a:xfrm>
          <a:prstGeom prst="rect">
            <a:avLst/>
          </a:prstGeom>
          <a:noFill/>
        </p:spPr>
        <p:txBody>
          <a:bodyPr wrap="none" rtlCol="0">
            <a:spAutoFit/>
          </a:bodyPr>
          <a:lstStyle/>
          <a:p>
            <a:r>
              <a:rPr lang="ja-JP" altLang="en-US" sz="3600" dirty="0">
                <a:solidFill>
                  <a:srgbClr val="00B0F0"/>
                </a:solidFill>
              </a:rPr>
              <a:t>✘</a:t>
            </a:r>
            <a:endParaRPr lang="en-US" sz="3600" dirty="0">
              <a:solidFill>
                <a:srgbClr val="00B0F0"/>
              </a:solidFill>
            </a:endParaRPr>
          </a:p>
        </p:txBody>
      </p:sp>
      <p:sp>
        <p:nvSpPr>
          <p:cNvPr id="27" name="TextBox 26">
            <a:extLst>
              <a:ext uri="{FF2B5EF4-FFF2-40B4-BE49-F238E27FC236}">
                <a16:creationId xmlns:a16="http://schemas.microsoft.com/office/drawing/2014/main" id="{E275DA56-19E6-4F0F-9AF0-3B0D407F9AFC}"/>
              </a:ext>
            </a:extLst>
          </p:cNvPr>
          <p:cNvSpPr txBox="1"/>
          <p:nvPr/>
        </p:nvSpPr>
        <p:spPr>
          <a:xfrm>
            <a:off x="7792192" y="4978875"/>
            <a:ext cx="646331" cy="646331"/>
          </a:xfrm>
          <a:prstGeom prst="rect">
            <a:avLst/>
          </a:prstGeom>
          <a:noFill/>
        </p:spPr>
        <p:txBody>
          <a:bodyPr wrap="none" rtlCol="0">
            <a:spAutoFit/>
          </a:bodyPr>
          <a:lstStyle/>
          <a:p>
            <a:r>
              <a:rPr lang="ja-JP" altLang="en-US" sz="3600" dirty="0">
                <a:solidFill>
                  <a:srgbClr val="FF0000"/>
                </a:solidFill>
              </a:rPr>
              <a:t>✓</a:t>
            </a:r>
            <a:endParaRPr lang="en-US" sz="3600" dirty="0">
              <a:solidFill>
                <a:srgbClr val="FF0000"/>
              </a:solidFill>
            </a:endParaRPr>
          </a:p>
        </p:txBody>
      </p:sp>
      <p:sp>
        <p:nvSpPr>
          <p:cNvPr id="28" name="TextBox 27">
            <a:extLst>
              <a:ext uri="{FF2B5EF4-FFF2-40B4-BE49-F238E27FC236}">
                <a16:creationId xmlns:a16="http://schemas.microsoft.com/office/drawing/2014/main" id="{80C4D263-1F47-412C-B937-D087E655EC9C}"/>
              </a:ext>
            </a:extLst>
          </p:cNvPr>
          <p:cNvSpPr txBox="1"/>
          <p:nvPr/>
        </p:nvSpPr>
        <p:spPr>
          <a:xfrm>
            <a:off x="3706229" y="5626741"/>
            <a:ext cx="646331" cy="646331"/>
          </a:xfrm>
          <a:prstGeom prst="rect">
            <a:avLst/>
          </a:prstGeom>
          <a:noFill/>
        </p:spPr>
        <p:txBody>
          <a:bodyPr wrap="none" rtlCol="0">
            <a:spAutoFit/>
          </a:bodyPr>
          <a:lstStyle/>
          <a:p>
            <a:r>
              <a:rPr lang="ja-JP" altLang="en-US" sz="3600" dirty="0">
                <a:solidFill>
                  <a:srgbClr val="00B0F0"/>
                </a:solidFill>
              </a:rPr>
              <a:t>✘</a:t>
            </a:r>
            <a:endParaRPr lang="en-US" sz="3600" dirty="0">
              <a:solidFill>
                <a:srgbClr val="00B0F0"/>
              </a:solidFill>
            </a:endParaRPr>
          </a:p>
        </p:txBody>
      </p:sp>
      <p:sp>
        <p:nvSpPr>
          <p:cNvPr id="29" name="TextBox 28">
            <a:extLst>
              <a:ext uri="{FF2B5EF4-FFF2-40B4-BE49-F238E27FC236}">
                <a16:creationId xmlns:a16="http://schemas.microsoft.com/office/drawing/2014/main" id="{0A15E949-22B3-4DBF-87F5-E86313FCA14E}"/>
              </a:ext>
            </a:extLst>
          </p:cNvPr>
          <p:cNvSpPr txBox="1"/>
          <p:nvPr/>
        </p:nvSpPr>
        <p:spPr>
          <a:xfrm>
            <a:off x="7792192" y="5626741"/>
            <a:ext cx="646331" cy="646331"/>
          </a:xfrm>
          <a:prstGeom prst="rect">
            <a:avLst/>
          </a:prstGeom>
          <a:noFill/>
        </p:spPr>
        <p:txBody>
          <a:bodyPr wrap="none" rtlCol="0">
            <a:spAutoFit/>
          </a:bodyPr>
          <a:lstStyle/>
          <a:p>
            <a:r>
              <a:rPr lang="ja-JP" altLang="en-US" sz="3600" dirty="0">
                <a:solidFill>
                  <a:srgbClr val="FF0000"/>
                </a:solidFill>
              </a:rPr>
              <a:t>✓</a:t>
            </a:r>
            <a:endParaRPr lang="en-US" sz="3600" dirty="0">
              <a:solidFill>
                <a:srgbClr val="FF0000"/>
              </a:solidFill>
            </a:endParaRPr>
          </a:p>
        </p:txBody>
      </p:sp>
      <p:sp>
        <p:nvSpPr>
          <p:cNvPr id="30" name="TextBox 29">
            <a:extLst>
              <a:ext uri="{FF2B5EF4-FFF2-40B4-BE49-F238E27FC236}">
                <a16:creationId xmlns:a16="http://schemas.microsoft.com/office/drawing/2014/main" id="{AB8D9F0F-262F-4E18-918A-D3886B7A6DD9}"/>
              </a:ext>
            </a:extLst>
          </p:cNvPr>
          <p:cNvSpPr txBox="1"/>
          <p:nvPr/>
        </p:nvSpPr>
        <p:spPr>
          <a:xfrm>
            <a:off x="7792192" y="3702076"/>
            <a:ext cx="646331" cy="646331"/>
          </a:xfrm>
          <a:prstGeom prst="rect">
            <a:avLst/>
          </a:prstGeom>
          <a:noFill/>
        </p:spPr>
        <p:txBody>
          <a:bodyPr wrap="none" rtlCol="0">
            <a:spAutoFit/>
          </a:bodyPr>
          <a:lstStyle/>
          <a:p>
            <a:r>
              <a:rPr lang="ja-JP" altLang="en-US" sz="3600" dirty="0">
                <a:solidFill>
                  <a:srgbClr val="FF0000"/>
                </a:solidFill>
              </a:rPr>
              <a:t>✓</a:t>
            </a:r>
            <a:endParaRPr lang="en-US" sz="3600" dirty="0">
              <a:solidFill>
                <a:srgbClr val="FF0000"/>
              </a:solidFill>
            </a:endParaRPr>
          </a:p>
        </p:txBody>
      </p:sp>
      <p:sp>
        <p:nvSpPr>
          <p:cNvPr id="31" name="TextBox 30">
            <a:extLst>
              <a:ext uri="{FF2B5EF4-FFF2-40B4-BE49-F238E27FC236}">
                <a16:creationId xmlns:a16="http://schemas.microsoft.com/office/drawing/2014/main" id="{082EBF27-D039-4C97-8349-944B19751882}"/>
              </a:ext>
            </a:extLst>
          </p:cNvPr>
          <p:cNvSpPr txBox="1"/>
          <p:nvPr/>
        </p:nvSpPr>
        <p:spPr>
          <a:xfrm>
            <a:off x="3706229" y="3702076"/>
            <a:ext cx="646331" cy="646331"/>
          </a:xfrm>
          <a:prstGeom prst="rect">
            <a:avLst/>
          </a:prstGeom>
          <a:noFill/>
        </p:spPr>
        <p:txBody>
          <a:bodyPr wrap="none" rtlCol="0">
            <a:spAutoFit/>
          </a:bodyPr>
          <a:lstStyle/>
          <a:p>
            <a:r>
              <a:rPr lang="ja-JP" altLang="en-US" sz="3600" dirty="0">
                <a:solidFill>
                  <a:srgbClr val="FF0000"/>
                </a:solidFill>
              </a:rPr>
              <a:t>✓</a:t>
            </a:r>
            <a:endParaRPr lang="en-US" sz="3600" dirty="0">
              <a:solidFill>
                <a:srgbClr val="FF0000"/>
              </a:solidFill>
            </a:endParaRPr>
          </a:p>
        </p:txBody>
      </p:sp>
      <p:cxnSp>
        <p:nvCxnSpPr>
          <p:cNvPr id="33" name="Connector: Elbow 32">
            <a:extLst>
              <a:ext uri="{FF2B5EF4-FFF2-40B4-BE49-F238E27FC236}">
                <a16:creationId xmlns:a16="http://schemas.microsoft.com/office/drawing/2014/main" id="{631DE777-BD88-4966-AEBD-22C3AB8B409D}"/>
              </a:ext>
            </a:extLst>
          </p:cNvPr>
          <p:cNvCxnSpPr>
            <a:stCxn id="12" idx="2"/>
            <a:endCxn id="30" idx="3"/>
          </p:cNvCxnSpPr>
          <p:nvPr/>
        </p:nvCxnSpPr>
        <p:spPr>
          <a:xfrm rot="5400000">
            <a:off x="8208036" y="3413870"/>
            <a:ext cx="841860" cy="38088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E08BCDC-69C7-4B04-809D-2A38B90652A7}"/>
              </a:ext>
            </a:extLst>
          </p:cNvPr>
          <p:cNvCxnSpPr>
            <a:stCxn id="12" idx="2"/>
            <a:endCxn id="25" idx="3"/>
          </p:cNvCxnSpPr>
          <p:nvPr/>
        </p:nvCxnSpPr>
        <p:spPr>
          <a:xfrm rot="5400000">
            <a:off x="7892802" y="3729104"/>
            <a:ext cx="1472328" cy="38088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DFCA87BD-5EE5-4D70-B2B9-E2FF3A2A7E11}"/>
              </a:ext>
            </a:extLst>
          </p:cNvPr>
          <p:cNvCxnSpPr>
            <a:stCxn id="12" idx="2"/>
            <a:endCxn id="27" idx="3"/>
          </p:cNvCxnSpPr>
          <p:nvPr/>
        </p:nvCxnSpPr>
        <p:spPr>
          <a:xfrm rot="5400000">
            <a:off x="7569637" y="4052269"/>
            <a:ext cx="2118659" cy="38088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597619AC-BA69-459D-AA15-D90E90595E03}"/>
              </a:ext>
            </a:extLst>
          </p:cNvPr>
          <p:cNvCxnSpPr>
            <a:endCxn id="29" idx="3"/>
          </p:cNvCxnSpPr>
          <p:nvPr/>
        </p:nvCxnSpPr>
        <p:spPr>
          <a:xfrm rot="5400000">
            <a:off x="7245704" y="4376202"/>
            <a:ext cx="2766525" cy="38088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0FEB4C1E-4B5B-4747-9EAD-7DA6E061E5B5}"/>
              </a:ext>
            </a:extLst>
          </p:cNvPr>
          <p:cNvCxnSpPr>
            <a:stCxn id="13" idx="2"/>
            <a:endCxn id="31" idx="1"/>
          </p:cNvCxnSpPr>
          <p:nvPr/>
        </p:nvCxnSpPr>
        <p:spPr>
          <a:xfrm rot="16200000" flipH="1">
            <a:off x="3137035" y="3456048"/>
            <a:ext cx="841860" cy="296527"/>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EAFC6017-E8A5-419E-9740-426F71C9E5C8}"/>
              </a:ext>
            </a:extLst>
          </p:cNvPr>
          <p:cNvCxnSpPr>
            <a:endCxn id="24" idx="1"/>
          </p:cNvCxnSpPr>
          <p:nvPr/>
        </p:nvCxnSpPr>
        <p:spPr>
          <a:xfrm rot="16200000" flipH="1">
            <a:off x="2821801" y="3771281"/>
            <a:ext cx="1472329" cy="296528"/>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A7E5BEC7-3E16-475E-947D-70331C4B52B8}"/>
              </a:ext>
            </a:extLst>
          </p:cNvPr>
          <p:cNvCxnSpPr>
            <a:stCxn id="13" idx="2"/>
            <a:endCxn id="26" idx="1"/>
          </p:cNvCxnSpPr>
          <p:nvPr/>
        </p:nvCxnSpPr>
        <p:spPr>
          <a:xfrm rot="16200000" flipH="1">
            <a:off x="2498636" y="4094447"/>
            <a:ext cx="2118659" cy="296527"/>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887E32CF-F2E7-41FA-A36D-6BADD259695E}"/>
              </a:ext>
            </a:extLst>
          </p:cNvPr>
          <p:cNvCxnSpPr>
            <a:stCxn id="13" idx="2"/>
            <a:endCxn id="28" idx="1"/>
          </p:cNvCxnSpPr>
          <p:nvPr/>
        </p:nvCxnSpPr>
        <p:spPr>
          <a:xfrm rot="16200000" flipH="1">
            <a:off x="2174703" y="4418380"/>
            <a:ext cx="2766525" cy="296527"/>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7698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1A69E-A65A-430E-AFA8-0DE4BEBC46A7}"/>
              </a:ext>
            </a:extLst>
          </p:cNvPr>
          <p:cNvSpPr>
            <a:spLocks noGrp="1"/>
          </p:cNvSpPr>
          <p:nvPr>
            <p:ph type="title"/>
          </p:nvPr>
        </p:nvSpPr>
        <p:spPr/>
        <p:txBody>
          <a:bodyPr/>
          <a:lstStyle/>
          <a:p>
            <a:r>
              <a:rPr lang="en-US" dirty="0"/>
              <a:t>Who keeps your data?</a:t>
            </a:r>
          </a:p>
        </p:txBody>
      </p:sp>
      <p:pic>
        <p:nvPicPr>
          <p:cNvPr id="6146" name="Picture 2" descr="Infographic: They Know What You Clicked Last Summer | Statista">
            <a:extLst>
              <a:ext uri="{FF2B5EF4-FFF2-40B4-BE49-F238E27FC236}">
                <a16:creationId xmlns:a16="http://schemas.microsoft.com/office/drawing/2014/main" id="{00FEE22A-4798-4A50-8EFC-7259B1FC53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601" y="1690688"/>
            <a:ext cx="5712512" cy="407016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CAEE53E-ACC4-4F9C-B308-3617685DC27A}"/>
              </a:ext>
            </a:extLst>
          </p:cNvPr>
          <p:cNvSpPr txBox="1"/>
          <p:nvPr/>
        </p:nvSpPr>
        <p:spPr>
          <a:xfrm>
            <a:off x="608177" y="5760853"/>
            <a:ext cx="6097112" cy="523220"/>
          </a:xfrm>
          <a:prstGeom prst="rect">
            <a:avLst/>
          </a:prstGeom>
          <a:noFill/>
        </p:spPr>
        <p:txBody>
          <a:bodyPr wrap="square">
            <a:spAutoFit/>
          </a:bodyPr>
          <a:lstStyle/>
          <a:p>
            <a:r>
              <a:rPr lang="en-US" sz="1400" dirty="0">
                <a:hlinkClick r:id="rId3"/>
              </a:rPr>
              <a:t>https://www.statista.com/chart/12236/reach-of-companies-tracking-online-behavior/</a:t>
            </a:r>
            <a:endParaRPr lang="en-US" sz="1400" dirty="0"/>
          </a:p>
        </p:txBody>
      </p:sp>
      <p:pic>
        <p:nvPicPr>
          <p:cNvPr id="6150" name="Picture 6" descr="The Information Major Tech Companies (Including Google, Apple, Facebook,  TikTok) Are Collecting From Their Users (infographic) / Digital Information  World">
            <a:extLst>
              <a:ext uri="{FF2B5EF4-FFF2-40B4-BE49-F238E27FC236}">
                <a16:creationId xmlns:a16="http://schemas.microsoft.com/office/drawing/2014/main" id="{977D72D9-DD5A-4D19-B5FF-E55D982148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5337" y="780952"/>
            <a:ext cx="5064567" cy="489571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CB0900A-B378-4BD0-BFAF-DCC9D26978AF}"/>
              </a:ext>
            </a:extLst>
          </p:cNvPr>
          <p:cNvSpPr txBox="1"/>
          <p:nvPr/>
        </p:nvSpPr>
        <p:spPr>
          <a:xfrm>
            <a:off x="6605337" y="5760853"/>
            <a:ext cx="4460774" cy="738664"/>
          </a:xfrm>
          <a:prstGeom prst="rect">
            <a:avLst/>
          </a:prstGeom>
          <a:noFill/>
        </p:spPr>
        <p:txBody>
          <a:bodyPr wrap="square">
            <a:spAutoFit/>
          </a:bodyPr>
          <a:lstStyle/>
          <a:p>
            <a:r>
              <a:rPr lang="en-US" sz="1400" dirty="0">
                <a:hlinkClick r:id="rId5"/>
              </a:rPr>
              <a:t>https://www.digitalinformationworld.com/2020/08/infographic-what-data-are-giant-tech-companies-collecting-from-you.html</a:t>
            </a:r>
            <a:endParaRPr lang="en-US" sz="1400" dirty="0"/>
          </a:p>
        </p:txBody>
      </p:sp>
      <p:sp>
        <p:nvSpPr>
          <p:cNvPr id="4" name="Slide Number Placeholder 3">
            <a:extLst>
              <a:ext uri="{FF2B5EF4-FFF2-40B4-BE49-F238E27FC236}">
                <a16:creationId xmlns:a16="http://schemas.microsoft.com/office/drawing/2014/main" id="{1B747D0F-FAA3-4154-B18F-4EFE31C1CC39}"/>
              </a:ext>
            </a:extLst>
          </p:cNvPr>
          <p:cNvSpPr>
            <a:spLocks noGrp="1"/>
          </p:cNvSpPr>
          <p:nvPr>
            <p:ph type="sldNum" sz="quarter" idx="12"/>
          </p:nvPr>
        </p:nvSpPr>
        <p:spPr/>
        <p:txBody>
          <a:bodyPr/>
          <a:lstStyle/>
          <a:p>
            <a:fld id="{0B02C7C3-1F9D-495C-A818-668CCDC0E8E2}" type="slidenum">
              <a:rPr lang="en-US" smtClean="0">
                <a:solidFill>
                  <a:srgbClr val="C00000"/>
                </a:solidFill>
              </a:rPr>
              <a:t>42</a:t>
            </a:fld>
            <a:endParaRPr lang="en-US">
              <a:solidFill>
                <a:srgbClr val="C00000"/>
              </a:solidFill>
            </a:endParaRPr>
          </a:p>
        </p:txBody>
      </p:sp>
    </p:spTree>
    <p:extLst>
      <p:ext uri="{BB962C8B-B14F-4D97-AF65-F5344CB8AC3E}">
        <p14:creationId xmlns:p14="http://schemas.microsoft.com/office/powerpoint/2010/main" val="28694501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a:extLst>
              <a:ext uri="{FF2B5EF4-FFF2-40B4-BE49-F238E27FC236}">
                <a16:creationId xmlns:a16="http://schemas.microsoft.com/office/drawing/2014/main" id="{6D6BF6AA-E9B8-4502-88C3-2D3CB29F9F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684" y="0"/>
            <a:ext cx="10540633"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3D48F4D-B338-4D39-8BB9-B8DF47BCEAB6}"/>
              </a:ext>
            </a:extLst>
          </p:cNvPr>
          <p:cNvSpPr txBox="1"/>
          <p:nvPr/>
        </p:nvSpPr>
        <p:spPr>
          <a:xfrm>
            <a:off x="813168" y="6538912"/>
            <a:ext cx="5549532" cy="307777"/>
          </a:xfrm>
          <a:prstGeom prst="rect">
            <a:avLst/>
          </a:prstGeom>
          <a:solidFill>
            <a:srgbClr val="FFFFFF">
              <a:alpha val="69804"/>
            </a:srgbClr>
          </a:solidFill>
        </p:spPr>
        <p:txBody>
          <a:bodyPr wrap="square">
            <a:spAutoFit/>
          </a:bodyPr>
          <a:lstStyle/>
          <a:p>
            <a:pPr rtl="0">
              <a:spcBef>
                <a:spcPts val="0"/>
              </a:spcBef>
              <a:spcAft>
                <a:spcPts val="0"/>
              </a:spcAft>
            </a:pPr>
            <a:r>
              <a:rPr lang="en-US" sz="1400" b="0" i="0" u="none" strike="noStrike" dirty="0">
                <a:solidFill>
                  <a:srgbClr val="000000"/>
                </a:solidFill>
                <a:effectLst/>
                <a:latin typeface="Arial" panose="020B0604020202020204" pitchFamily="34" charset="0"/>
                <a:hlinkClick r:id="rId3"/>
              </a:rPr>
              <a:t>https://twitter.com/merics_eu/status/898220464090341377/photo/1</a:t>
            </a:r>
            <a:endParaRPr lang="en-US" sz="1400" b="0" dirty="0">
              <a:effectLst/>
            </a:endParaRPr>
          </a:p>
        </p:txBody>
      </p:sp>
      <p:sp>
        <p:nvSpPr>
          <p:cNvPr id="4" name="Slide Number Placeholder 3">
            <a:extLst>
              <a:ext uri="{FF2B5EF4-FFF2-40B4-BE49-F238E27FC236}">
                <a16:creationId xmlns:a16="http://schemas.microsoft.com/office/drawing/2014/main" id="{6AD07A13-13A2-47A0-97D2-B0C8EF294B32}"/>
              </a:ext>
            </a:extLst>
          </p:cNvPr>
          <p:cNvSpPr>
            <a:spLocks noGrp="1"/>
          </p:cNvSpPr>
          <p:nvPr>
            <p:ph type="sldNum" sz="quarter" idx="12"/>
          </p:nvPr>
        </p:nvSpPr>
        <p:spPr/>
        <p:txBody>
          <a:bodyPr/>
          <a:lstStyle/>
          <a:p>
            <a:fld id="{0B02C7C3-1F9D-495C-A818-668CCDC0E8E2}" type="slidenum">
              <a:rPr lang="en-US" smtClean="0">
                <a:solidFill>
                  <a:srgbClr val="C00000"/>
                </a:solidFill>
              </a:rPr>
              <a:t>43</a:t>
            </a:fld>
            <a:endParaRPr lang="en-US">
              <a:solidFill>
                <a:srgbClr val="C00000"/>
              </a:solidFill>
            </a:endParaRPr>
          </a:p>
        </p:txBody>
      </p:sp>
    </p:spTree>
    <p:extLst>
      <p:ext uri="{BB962C8B-B14F-4D97-AF65-F5344CB8AC3E}">
        <p14:creationId xmlns:p14="http://schemas.microsoft.com/office/powerpoint/2010/main" val="19557207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0C79-3B35-484E-A0FA-47DD934B137E}"/>
              </a:ext>
            </a:extLst>
          </p:cNvPr>
          <p:cNvSpPr>
            <a:spLocks noGrp="1"/>
          </p:cNvSpPr>
          <p:nvPr>
            <p:ph type="title"/>
          </p:nvPr>
        </p:nvSpPr>
        <p:spPr/>
        <p:txBody>
          <a:bodyPr>
            <a:normAutofit/>
          </a:bodyPr>
          <a:lstStyle/>
          <a:p>
            <a:r>
              <a:rPr lang="en-US" sz="5400" dirty="0"/>
              <a:t>2. Cryptocurrency:</a:t>
            </a:r>
            <a:br>
              <a:rPr lang="en-US" sz="5400" dirty="0"/>
            </a:br>
            <a:r>
              <a:rPr lang="en-US" sz="5400" dirty="0"/>
              <a:t>Digital Goldmine, or What?</a:t>
            </a:r>
          </a:p>
        </p:txBody>
      </p:sp>
      <p:sp>
        <p:nvSpPr>
          <p:cNvPr id="3" name="Text Placeholder 2">
            <a:extLst>
              <a:ext uri="{FF2B5EF4-FFF2-40B4-BE49-F238E27FC236}">
                <a16:creationId xmlns:a16="http://schemas.microsoft.com/office/drawing/2014/main" id="{43EC27F9-8B4D-43CC-AFE0-E3BE7C0A3F5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660BF38-35D4-43D0-A6BF-D6339BEF2C95}"/>
              </a:ext>
            </a:extLst>
          </p:cNvPr>
          <p:cNvSpPr>
            <a:spLocks noGrp="1"/>
          </p:cNvSpPr>
          <p:nvPr>
            <p:ph type="sldNum" sz="quarter" idx="12"/>
          </p:nvPr>
        </p:nvSpPr>
        <p:spPr/>
        <p:txBody>
          <a:bodyPr/>
          <a:lstStyle/>
          <a:p>
            <a:fld id="{0B02C7C3-1F9D-495C-A818-668CCDC0E8E2}" type="slidenum">
              <a:rPr lang="en-US" smtClean="0"/>
              <a:t>44</a:t>
            </a:fld>
            <a:endParaRPr lang="en-US"/>
          </a:p>
        </p:txBody>
      </p:sp>
    </p:spTree>
    <p:extLst>
      <p:ext uri="{BB962C8B-B14F-4D97-AF65-F5344CB8AC3E}">
        <p14:creationId xmlns:p14="http://schemas.microsoft.com/office/powerpoint/2010/main" val="33397862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1AA45F-4718-4E1D-8545-CC649B3A5B0C}"/>
              </a:ext>
            </a:extLst>
          </p:cNvPr>
          <p:cNvSpPr>
            <a:spLocks noGrp="1"/>
          </p:cNvSpPr>
          <p:nvPr>
            <p:ph type="title"/>
          </p:nvPr>
        </p:nvSpPr>
        <p:spPr/>
        <p:txBody>
          <a:bodyPr/>
          <a:lstStyle/>
          <a:p>
            <a:r>
              <a:rPr lang="en-US" dirty="0"/>
              <a:t>Blockchain in 1 minute</a:t>
            </a:r>
          </a:p>
        </p:txBody>
      </p:sp>
      <p:sp>
        <p:nvSpPr>
          <p:cNvPr id="4" name="Slide Number Placeholder 3">
            <a:extLst>
              <a:ext uri="{FF2B5EF4-FFF2-40B4-BE49-F238E27FC236}">
                <a16:creationId xmlns:a16="http://schemas.microsoft.com/office/drawing/2014/main" id="{79676A2F-7ED8-4657-A634-FC7DAE98128E}"/>
              </a:ext>
            </a:extLst>
          </p:cNvPr>
          <p:cNvSpPr>
            <a:spLocks noGrp="1"/>
          </p:cNvSpPr>
          <p:nvPr>
            <p:ph type="sldNum" sz="quarter" idx="12"/>
          </p:nvPr>
        </p:nvSpPr>
        <p:spPr/>
        <p:txBody>
          <a:bodyPr/>
          <a:lstStyle/>
          <a:p>
            <a:fld id="{0B02C7C3-1F9D-495C-A818-668CCDC0E8E2}" type="slidenum">
              <a:rPr lang="en-US" smtClean="0"/>
              <a:t>45</a:t>
            </a:fld>
            <a:endParaRPr lang="en-US"/>
          </a:p>
        </p:txBody>
      </p:sp>
      <p:sp>
        <p:nvSpPr>
          <p:cNvPr id="7" name="Google Shape;239;p28">
            <a:extLst>
              <a:ext uri="{FF2B5EF4-FFF2-40B4-BE49-F238E27FC236}">
                <a16:creationId xmlns:a16="http://schemas.microsoft.com/office/drawing/2014/main" id="{42346234-81CE-404B-87DB-12AEB6621D96}"/>
              </a:ext>
            </a:extLst>
          </p:cNvPr>
          <p:cNvSpPr/>
          <p:nvPr/>
        </p:nvSpPr>
        <p:spPr>
          <a:xfrm>
            <a:off x="1812965" y="3735705"/>
            <a:ext cx="2451600" cy="3693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Block 0</a:t>
            </a:r>
            <a:endParaRPr>
              <a:solidFill>
                <a:schemeClr val="dk1"/>
              </a:solidFill>
            </a:endParaRPr>
          </a:p>
        </p:txBody>
      </p:sp>
      <p:sp>
        <p:nvSpPr>
          <p:cNvPr id="8" name="Google Shape;240;p28">
            <a:extLst>
              <a:ext uri="{FF2B5EF4-FFF2-40B4-BE49-F238E27FC236}">
                <a16:creationId xmlns:a16="http://schemas.microsoft.com/office/drawing/2014/main" id="{861329A9-8D97-42DD-AB3C-B2DA15C98C10}"/>
              </a:ext>
            </a:extLst>
          </p:cNvPr>
          <p:cNvSpPr/>
          <p:nvPr/>
        </p:nvSpPr>
        <p:spPr>
          <a:xfrm>
            <a:off x="2119665" y="4105005"/>
            <a:ext cx="1838100" cy="2424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rPr>
              <a:t>2021-05-14 00:00:00</a:t>
            </a:r>
            <a:endParaRPr sz="1200">
              <a:solidFill>
                <a:schemeClr val="dk1"/>
              </a:solidFill>
            </a:endParaRPr>
          </a:p>
        </p:txBody>
      </p:sp>
      <p:sp>
        <p:nvSpPr>
          <p:cNvPr id="9" name="Google Shape;241;p28">
            <a:extLst>
              <a:ext uri="{FF2B5EF4-FFF2-40B4-BE49-F238E27FC236}">
                <a16:creationId xmlns:a16="http://schemas.microsoft.com/office/drawing/2014/main" id="{7661FABB-06EB-4F32-A9ED-319242BA81CD}"/>
              </a:ext>
            </a:extLst>
          </p:cNvPr>
          <p:cNvSpPr/>
          <p:nvPr/>
        </p:nvSpPr>
        <p:spPr>
          <a:xfrm>
            <a:off x="2119665" y="4589805"/>
            <a:ext cx="1838100" cy="10983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rPr>
              <a:t>Message:</a:t>
            </a:r>
            <a:endParaRPr sz="1200">
              <a:solidFill>
                <a:schemeClr val="dk1"/>
              </a:solidFill>
            </a:endParaRPr>
          </a:p>
          <a:p>
            <a:pPr marL="0" lvl="0" indent="0" algn="l" rtl="0">
              <a:spcBef>
                <a:spcPts val="0"/>
              </a:spcBef>
              <a:spcAft>
                <a:spcPts val="0"/>
              </a:spcAft>
              <a:buNone/>
            </a:pPr>
            <a:r>
              <a:rPr lang="en" sz="1200">
                <a:solidFill>
                  <a:schemeClr val="dk1"/>
                </a:solidFill>
              </a:rPr>
              <a:t>GENESIS</a:t>
            </a:r>
            <a:endParaRPr sz="1200">
              <a:solidFill>
                <a:schemeClr val="dk1"/>
              </a:solidFill>
            </a:endParaRPr>
          </a:p>
        </p:txBody>
      </p:sp>
      <p:sp>
        <p:nvSpPr>
          <p:cNvPr id="10" name="Google Shape;242;p28">
            <a:extLst>
              <a:ext uri="{FF2B5EF4-FFF2-40B4-BE49-F238E27FC236}">
                <a16:creationId xmlns:a16="http://schemas.microsoft.com/office/drawing/2014/main" id="{1011C912-770A-491F-B3C8-C79ECD35C84D}"/>
              </a:ext>
            </a:extLst>
          </p:cNvPr>
          <p:cNvSpPr/>
          <p:nvPr/>
        </p:nvSpPr>
        <p:spPr>
          <a:xfrm rot="-5400000">
            <a:off x="3322890" y="4744255"/>
            <a:ext cx="1581000" cy="3024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chemeClr val="dk1"/>
                </a:solidFill>
                <a:latin typeface="Consolas"/>
                <a:ea typeface="Consolas"/>
                <a:cs typeface="Consolas"/>
                <a:sym typeface="Consolas"/>
              </a:rPr>
              <a:t>000 ... </a:t>
            </a:r>
            <a:r>
              <a:rPr lang="en">
                <a:solidFill>
                  <a:schemeClr val="dk1"/>
                </a:solidFill>
                <a:latin typeface="Consolas"/>
                <a:ea typeface="Consolas"/>
                <a:cs typeface="Consolas"/>
                <a:sym typeface="Consolas"/>
              </a:rPr>
              <a:t>cfb6</a:t>
            </a:r>
            <a:endParaRPr>
              <a:solidFill>
                <a:schemeClr val="dk1"/>
              </a:solidFill>
              <a:latin typeface="Consolas"/>
              <a:ea typeface="Consolas"/>
              <a:cs typeface="Consolas"/>
              <a:sym typeface="Consolas"/>
            </a:endParaRPr>
          </a:p>
        </p:txBody>
      </p:sp>
      <p:sp>
        <p:nvSpPr>
          <p:cNvPr id="11" name="Google Shape;243;p28">
            <a:extLst>
              <a:ext uri="{FF2B5EF4-FFF2-40B4-BE49-F238E27FC236}">
                <a16:creationId xmlns:a16="http://schemas.microsoft.com/office/drawing/2014/main" id="{F196BA1A-D2A5-4FAF-8315-D53E63CF0A8C}"/>
              </a:ext>
            </a:extLst>
          </p:cNvPr>
          <p:cNvSpPr/>
          <p:nvPr/>
        </p:nvSpPr>
        <p:spPr>
          <a:xfrm rot="-5400000">
            <a:off x="1173540" y="4744255"/>
            <a:ext cx="1581000" cy="3024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chemeClr val="dk1"/>
                </a:solidFill>
                <a:latin typeface="Consolas"/>
                <a:ea typeface="Consolas"/>
                <a:cs typeface="Consolas"/>
                <a:sym typeface="Consolas"/>
              </a:rPr>
              <a:t>0</a:t>
            </a:r>
            <a:endParaRPr sz="900">
              <a:solidFill>
                <a:schemeClr val="dk1"/>
              </a:solidFill>
              <a:latin typeface="Consolas"/>
              <a:ea typeface="Consolas"/>
              <a:cs typeface="Consolas"/>
              <a:sym typeface="Consolas"/>
            </a:endParaRPr>
          </a:p>
        </p:txBody>
      </p:sp>
      <p:sp>
        <p:nvSpPr>
          <p:cNvPr id="12" name="Google Shape;244;p28">
            <a:extLst>
              <a:ext uri="{FF2B5EF4-FFF2-40B4-BE49-F238E27FC236}">
                <a16:creationId xmlns:a16="http://schemas.microsoft.com/office/drawing/2014/main" id="{BAA28C19-C6AE-4074-8D5D-259B900715E4}"/>
              </a:ext>
            </a:extLst>
          </p:cNvPr>
          <p:cNvSpPr/>
          <p:nvPr/>
        </p:nvSpPr>
        <p:spPr>
          <a:xfrm>
            <a:off x="2119665" y="4347405"/>
            <a:ext cx="1838100" cy="2424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rPr>
              <a:t>Nonce: 278</a:t>
            </a:r>
            <a:endParaRPr sz="1200">
              <a:solidFill>
                <a:schemeClr val="dk1"/>
              </a:solidFill>
            </a:endParaRPr>
          </a:p>
        </p:txBody>
      </p:sp>
      <p:sp>
        <p:nvSpPr>
          <p:cNvPr id="13" name="Google Shape;245;p28">
            <a:extLst>
              <a:ext uri="{FF2B5EF4-FFF2-40B4-BE49-F238E27FC236}">
                <a16:creationId xmlns:a16="http://schemas.microsoft.com/office/drawing/2014/main" id="{1CF8DD34-8DD6-4408-B242-2FD1C3BC6781}"/>
              </a:ext>
            </a:extLst>
          </p:cNvPr>
          <p:cNvSpPr/>
          <p:nvPr/>
        </p:nvSpPr>
        <p:spPr>
          <a:xfrm>
            <a:off x="4847390" y="3735705"/>
            <a:ext cx="2451600" cy="3693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Block 1</a:t>
            </a:r>
            <a:endParaRPr>
              <a:solidFill>
                <a:schemeClr val="dk1"/>
              </a:solidFill>
            </a:endParaRPr>
          </a:p>
        </p:txBody>
      </p:sp>
      <p:sp>
        <p:nvSpPr>
          <p:cNvPr id="14" name="Google Shape;246;p28">
            <a:extLst>
              <a:ext uri="{FF2B5EF4-FFF2-40B4-BE49-F238E27FC236}">
                <a16:creationId xmlns:a16="http://schemas.microsoft.com/office/drawing/2014/main" id="{8C7E64A6-7611-4004-86D5-F03CD24345A1}"/>
              </a:ext>
            </a:extLst>
          </p:cNvPr>
          <p:cNvSpPr/>
          <p:nvPr/>
        </p:nvSpPr>
        <p:spPr>
          <a:xfrm>
            <a:off x="5154090" y="4105005"/>
            <a:ext cx="1838100" cy="2424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rPr>
              <a:t>2021-05-14 00:00:00</a:t>
            </a:r>
            <a:endParaRPr sz="1200">
              <a:solidFill>
                <a:schemeClr val="dk1"/>
              </a:solidFill>
            </a:endParaRPr>
          </a:p>
        </p:txBody>
      </p:sp>
      <p:sp>
        <p:nvSpPr>
          <p:cNvPr id="15" name="Google Shape;247;p28">
            <a:extLst>
              <a:ext uri="{FF2B5EF4-FFF2-40B4-BE49-F238E27FC236}">
                <a16:creationId xmlns:a16="http://schemas.microsoft.com/office/drawing/2014/main" id="{76423193-D3E2-44D2-B6E4-5C3B40440C69}"/>
              </a:ext>
            </a:extLst>
          </p:cNvPr>
          <p:cNvSpPr/>
          <p:nvPr/>
        </p:nvSpPr>
        <p:spPr>
          <a:xfrm>
            <a:off x="5154090" y="4589805"/>
            <a:ext cx="1838100" cy="10983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rPr>
              <a:t>Message:</a:t>
            </a:r>
            <a:endParaRPr sz="1200">
              <a:solidFill>
                <a:schemeClr val="dk1"/>
              </a:solidFill>
            </a:endParaRPr>
          </a:p>
          <a:p>
            <a:pPr marL="0" lvl="0" indent="0" algn="l" rtl="0">
              <a:spcBef>
                <a:spcPts val="0"/>
              </a:spcBef>
              <a:spcAft>
                <a:spcPts val="0"/>
              </a:spcAft>
              <a:buNone/>
            </a:pPr>
            <a:r>
              <a:rPr lang="en" sz="1200">
                <a:solidFill>
                  <a:schemeClr val="dk1"/>
                </a:solidFill>
              </a:rPr>
              <a:t>this is a new block</a:t>
            </a:r>
            <a:endParaRPr sz="1200">
              <a:solidFill>
                <a:schemeClr val="dk1"/>
              </a:solidFill>
            </a:endParaRPr>
          </a:p>
        </p:txBody>
      </p:sp>
      <p:sp>
        <p:nvSpPr>
          <p:cNvPr id="16" name="Google Shape;248;p28">
            <a:extLst>
              <a:ext uri="{FF2B5EF4-FFF2-40B4-BE49-F238E27FC236}">
                <a16:creationId xmlns:a16="http://schemas.microsoft.com/office/drawing/2014/main" id="{7A4EAD88-F5E3-48D8-B0C3-2062A9B97772}"/>
              </a:ext>
            </a:extLst>
          </p:cNvPr>
          <p:cNvSpPr/>
          <p:nvPr/>
        </p:nvSpPr>
        <p:spPr>
          <a:xfrm rot="-5400000">
            <a:off x="6357315" y="4744255"/>
            <a:ext cx="1581000" cy="3024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chemeClr val="dk1"/>
                </a:solidFill>
                <a:latin typeface="Consolas"/>
                <a:ea typeface="Consolas"/>
                <a:cs typeface="Consolas"/>
                <a:sym typeface="Consolas"/>
              </a:rPr>
              <a:t>000 ... </a:t>
            </a:r>
            <a:r>
              <a:rPr lang="en">
                <a:solidFill>
                  <a:schemeClr val="dk1"/>
                </a:solidFill>
                <a:latin typeface="Consolas"/>
                <a:ea typeface="Consolas"/>
                <a:cs typeface="Consolas"/>
                <a:sym typeface="Consolas"/>
              </a:rPr>
              <a:t>f38a</a:t>
            </a:r>
            <a:endParaRPr>
              <a:solidFill>
                <a:schemeClr val="dk1"/>
              </a:solidFill>
              <a:latin typeface="Consolas"/>
              <a:ea typeface="Consolas"/>
              <a:cs typeface="Consolas"/>
              <a:sym typeface="Consolas"/>
            </a:endParaRPr>
          </a:p>
        </p:txBody>
      </p:sp>
      <p:sp>
        <p:nvSpPr>
          <p:cNvPr id="17" name="Google Shape;249;p28">
            <a:extLst>
              <a:ext uri="{FF2B5EF4-FFF2-40B4-BE49-F238E27FC236}">
                <a16:creationId xmlns:a16="http://schemas.microsoft.com/office/drawing/2014/main" id="{D3970438-BD3B-494A-812E-02152F85BB03}"/>
              </a:ext>
            </a:extLst>
          </p:cNvPr>
          <p:cNvSpPr/>
          <p:nvPr/>
        </p:nvSpPr>
        <p:spPr>
          <a:xfrm rot="-5400000">
            <a:off x="4207965" y="4744255"/>
            <a:ext cx="1581000" cy="3024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dirty="0">
                <a:solidFill>
                  <a:schemeClr val="dk1"/>
                </a:solidFill>
                <a:latin typeface="Consolas"/>
                <a:ea typeface="Consolas"/>
                <a:cs typeface="Consolas"/>
                <a:sym typeface="Consolas"/>
              </a:rPr>
              <a:t>000 ... </a:t>
            </a:r>
            <a:r>
              <a:rPr lang="en" dirty="0">
                <a:solidFill>
                  <a:schemeClr val="dk1"/>
                </a:solidFill>
                <a:latin typeface="Consolas"/>
                <a:ea typeface="Consolas"/>
                <a:cs typeface="Consolas"/>
                <a:sym typeface="Consolas"/>
              </a:rPr>
              <a:t>cfb6</a:t>
            </a:r>
            <a:endParaRPr sz="900" dirty="0">
              <a:solidFill>
                <a:schemeClr val="dk1"/>
              </a:solidFill>
              <a:latin typeface="Consolas"/>
              <a:ea typeface="Consolas"/>
              <a:cs typeface="Consolas"/>
              <a:sym typeface="Consolas"/>
            </a:endParaRPr>
          </a:p>
        </p:txBody>
      </p:sp>
      <p:sp>
        <p:nvSpPr>
          <p:cNvPr id="18" name="Google Shape;250;p28">
            <a:extLst>
              <a:ext uri="{FF2B5EF4-FFF2-40B4-BE49-F238E27FC236}">
                <a16:creationId xmlns:a16="http://schemas.microsoft.com/office/drawing/2014/main" id="{DA7F4A31-A569-481F-8AA2-760EF1A657A5}"/>
              </a:ext>
            </a:extLst>
          </p:cNvPr>
          <p:cNvSpPr/>
          <p:nvPr/>
        </p:nvSpPr>
        <p:spPr>
          <a:xfrm>
            <a:off x="5154090" y="4347405"/>
            <a:ext cx="1838100" cy="2424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rPr>
              <a:t>Nonce: 740</a:t>
            </a:r>
            <a:endParaRPr sz="1200">
              <a:solidFill>
                <a:schemeClr val="dk1"/>
              </a:solidFill>
            </a:endParaRPr>
          </a:p>
        </p:txBody>
      </p:sp>
      <p:cxnSp>
        <p:nvCxnSpPr>
          <p:cNvPr id="19" name="Google Shape;251;p28">
            <a:extLst>
              <a:ext uri="{FF2B5EF4-FFF2-40B4-BE49-F238E27FC236}">
                <a16:creationId xmlns:a16="http://schemas.microsoft.com/office/drawing/2014/main" id="{0EDE2F01-592D-410E-8F98-840DFDFBC6EB}"/>
              </a:ext>
            </a:extLst>
          </p:cNvPr>
          <p:cNvCxnSpPr>
            <a:stCxn id="17" idx="0"/>
            <a:endCxn id="10" idx="2"/>
          </p:cNvCxnSpPr>
          <p:nvPr/>
        </p:nvCxnSpPr>
        <p:spPr>
          <a:xfrm rot="10800000">
            <a:off x="4264665" y="4895455"/>
            <a:ext cx="582600" cy="0"/>
          </a:xfrm>
          <a:prstGeom prst="straightConnector1">
            <a:avLst/>
          </a:prstGeom>
          <a:noFill/>
          <a:ln w="9525" cap="flat" cmpd="sng">
            <a:solidFill>
              <a:schemeClr val="dk2"/>
            </a:solidFill>
            <a:prstDash val="solid"/>
            <a:round/>
            <a:headEnd type="none" w="med" len="med"/>
            <a:tailEnd type="stealth" w="med" len="med"/>
          </a:ln>
        </p:spPr>
      </p:cxnSp>
      <p:sp>
        <p:nvSpPr>
          <p:cNvPr id="20" name="Google Shape;253;p28">
            <a:extLst>
              <a:ext uri="{FF2B5EF4-FFF2-40B4-BE49-F238E27FC236}">
                <a16:creationId xmlns:a16="http://schemas.microsoft.com/office/drawing/2014/main" id="{3A7BCC6C-8619-4493-82F9-3E2564A87290}"/>
              </a:ext>
            </a:extLst>
          </p:cNvPr>
          <p:cNvSpPr/>
          <p:nvPr/>
        </p:nvSpPr>
        <p:spPr>
          <a:xfrm>
            <a:off x="7881915" y="3735705"/>
            <a:ext cx="2451600" cy="3693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Block 2</a:t>
            </a:r>
            <a:endParaRPr>
              <a:solidFill>
                <a:schemeClr val="dk1"/>
              </a:solidFill>
            </a:endParaRPr>
          </a:p>
        </p:txBody>
      </p:sp>
      <p:sp>
        <p:nvSpPr>
          <p:cNvPr id="21" name="Google Shape;254;p28">
            <a:extLst>
              <a:ext uri="{FF2B5EF4-FFF2-40B4-BE49-F238E27FC236}">
                <a16:creationId xmlns:a16="http://schemas.microsoft.com/office/drawing/2014/main" id="{893A4516-EFB7-4387-B898-9640E06FECCE}"/>
              </a:ext>
            </a:extLst>
          </p:cNvPr>
          <p:cNvSpPr/>
          <p:nvPr/>
        </p:nvSpPr>
        <p:spPr>
          <a:xfrm>
            <a:off x="8188615" y="4105005"/>
            <a:ext cx="1838100" cy="2424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rPr>
              <a:t>2021-05-14 00:00:00</a:t>
            </a:r>
            <a:endParaRPr sz="1200">
              <a:solidFill>
                <a:schemeClr val="dk1"/>
              </a:solidFill>
            </a:endParaRPr>
          </a:p>
        </p:txBody>
      </p:sp>
      <p:sp>
        <p:nvSpPr>
          <p:cNvPr id="22" name="Google Shape;255;p28">
            <a:extLst>
              <a:ext uri="{FF2B5EF4-FFF2-40B4-BE49-F238E27FC236}">
                <a16:creationId xmlns:a16="http://schemas.microsoft.com/office/drawing/2014/main" id="{DE0B1F26-6460-4FA9-ABD4-47D1405FBE43}"/>
              </a:ext>
            </a:extLst>
          </p:cNvPr>
          <p:cNvSpPr/>
          <p:nvPr/>
        </p:nvSpPr>
        <p:spPr>
          <a:xfrm>
            <a:off x="8188615" y="4589805"/>
            <a:ext cx="1838100" cy="10983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rPr>
              <a:t>Message:</a:t>
            </a:r>
            <a:endParaRPr sz="1200">
              <a:solidFill>
                <a:schemeClr val="dk1"/>
              </a:solidFill>
            </a:endParaRPr>
          </a:p>
          <a:p>
            <a:pPr marL="0" lvl="0" indent="0" algn="l" rtl="0">
              <a:spcBef>
                <a:spcPts val="0"/>
              </a:spcBef>
              <a:spcAft>
                <a:spcPts val="0"/>
              </a:spcAft>
              <a:buNone/>
            </a:pPr>
            <a:r>
              <a:rPr lang="en" sz="1200">
                <a:solidFill>
                  <a:schemeClr val="dk1"/>
                </a:solidFill>
              </a:rPr>
              <a:t>ANOTHER BLOCK</a:t>
            </a:r>
            <a:endParaRPr sz="1200">
              <a:solidFill>
                <a:schemeClr val="dk1"/>
              </a:solidFill>
            </a:endParaRPr>
          </a:p>
        </p:txBody>
      </p:sp>
      <p:sp>
        <p:nvSpPr>
          <p:cNvPr id="23" name="Google Shape;256;p28">
            <a:extLst>
              <a:ext uri="{FF2B5EF4-FFF2-40B4-BE49-F238E27FC236}">
                <a16:creationId xmlns:a16="http://schemas.microsoft.com/office/drawing/2014/main" id="{3FDE0AF3-965C-4A1A-A9A0-F4323C530818}"/>
              </a:ext>
            </a:extLst>
          </p:cNvPr>
          <p:cNvSpPr/>
          <p:nvPr/>
        </p:nvSpPr>
        <p:spPr>
          <a:xfrm rot="-5400000">
            <a:off x="9391840" y="4744255"/>
            <a:ext cx="1581000" cy="3024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chemeClr val="dk1"/>
                </a:solidFill>
                <a:latin typeface="Consolas"/>
                <a:ea typeface="Consolas"/>
                <a:cs typeface="Consolas"/>
                <a:sym typeface="Consolas"/>
              </a:rPr>
              <a:t>000 ... </a:t>
            </a:r>
            <a:r>
              <a:rPr lang="en">
                <a:solidFill>
                  <a:schemeClr val="dk1"/>
                </a:solidFill>
                <a:latin typeface="Consolas"/>
                <a:ea typeface="Consolas"/>
                <a:cs typeface="Consolas"/>
                <a:sym typeface="Consolas"/>
              </a:rPr>
              <a:t>b055</a:t>
            </a:r>
            <a:endParaRPr>
              <a:solidFill>
                <a:schemeClr val="dk1"/>
              </a:solidFill>
              <a:latin typeface="Consolas"/>
              <a:ea typeface="Consolas"/>
              <a:cs typeface="Consolas"/>
              <a:sym typeface="Consolas"/>
            </a:endParaRPr>
          </a:p>
        </p:txBody>
      </p:sp>
      <p:sp>
        <p:nvSpPr>
          <p:cNvPr id="24" name="Google Shape;257;p28">
            <a:extLst>
              <a:ext uri="{FF2B5EF4-FFF2-40B4-BE49-F238E27FC236}">
                <a16:creationId xmlns:a16="http://schemas.microsoft.com/office/drawing/2014/main" id="{803ACF9B-2CF5-4B27-A6AE-D87CE82FA54E}"/>
              </a:ext>
            </a:extLst>
          </p:cNvPr>
          <p:cNvSpPr/>
          <p:nvPr/>
        </p:nvSpPr>
        <p:spPr>
          <a:xfrm rot="-5400000">
            <a:off x="7242490" y="4744255"/>
            <a:ext cx="1581000" cy="3024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chemeClr val="dk1"/>
                </a:solidFill>
                <a:latin typeface="Consolas"/>
                <a:ea typeface="Consolas"/>
                <a:cs typeface="Consolas"/>
                <a:sym typeface="Consolas"/>
              </a:rPr>
              <a:t>000 ... </a:t>
            </a:r>
            <a:r>
              <a:rPr lang="en">
                <a:solidFill>
                  <a:schemeClr val="dk1"/>
                </a:solidFill>
                <a:latin typeface="Consolas"/>
                <a:ea typeface="Consolas"/>
                <a:cs typeface="Consolas"/>
                <a:sym typeface="Consolas"/>
              </a:rPr>
              <a:t>f38a</a:t>
            </a:r>
            <a:endParaRPr sz="900">
              <a:solidFill>
                <a:schemeClr val="dk1"/>
              </a:solidFill>
              <a:latin typeface="Consolas"/>
              <a:ea typeface="Consolas"/>
              <a:cs typeface="Consolas"/>
              <a:sym typeface="Consolas"/>
            </a:endParaRPr>
          </a:p>
        </p:txBody>
      </p:sp>
      <p:sp>
        <p:nvSpPr>
          <p:cNvPr id="25" name="Google Shape;258;p28">
            <a:extLst>
              <a:ext uri="{FF2B5EF4-FFF2-40B4-BE49-F238E27FC236}">
                <a16:creationId xmlns:a16="http://schemas.microsoft.com/office/drawing/2014/main" id="{72F35BC7-1513-401B-B07D-54528960A7B2}"/>
              </a:ext>
            </a:extLst>
          </p:cNvPr>
          <p:cNvSpPr/>
          <p:nvPr/>
        </p:nvSpPr>
        <p:spPr>
          <a:xfrm>
            <a:off x="8188615" y="4347405"/>
            <a:ext cx="1838100" cy="2424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rPr>
              <a:t>Nonce: 8874</a:t>
            </a:r>
            <a:endParaRPr sz="1200">
              <a:solidFill>
                <a:schemeClr val="dk1"/>
              </a:solidFill>
            </a:endParaRPr>
          </a:p>
        </p:txBody>
      </p:sp>
      <p:cxnSp>
        <p:nvCxnSpPr>
          <p:cNvPr id="26" name="Google Shape;259;p28">
            <a:extLst>
              <a:ext uri="{FF2B5EF4-FFF2-40B4-BE49-F238E27FC236}">
                <a16:creationId xmlns:a16="http://schemas.microsoft.com/office/drawing/2014/main" id="{7948BC66-148D-4035-A5E0-5A3F3783FFAD}"/>
              </a:ext>
            </a:extLst>
          </p:cNvPr>
          <p:cNvCxnSpPr>
            <a:stCxn id="24" idx="0"/>
            <a:endCxn id="16" idx="2"/>
          </p:cNvCxnSpPr>
          <p:nvPr/>
        </p:nvCxnSpPr>
        <p:spPr>
          <a:xfrm rot="10800000">
            <a:off x="7298890" y="4895455"/>
            <a:ext cx="582900" cy="0"/>
          </a:xfrm>
          <a:prstGeom prst="straightConnector1">
            <a:avLst/>
          </a:prstGeom>
          <a:noFill/>
          <a:ln w="9525" cap="flat" cmpd="sng">
            <a:solidFill>
              <a:schemeClr val="dk2"/>
            </a:solidFill>
            <a:prstDash val="solid"/>
            <a:round/>
            <a:headEnd type="none" w="med" len="med"/>
            <a:tailEnd type="stealth" w="med" len="med"/>
          </a:ln>
        </p:spPr>
      </p:cxnSp>
      <p:sp>
        <p:nvSpPr>
          <p:cNvPr id="27" name="TextBox 26">
            <a:extLst>
              <a:ext uri="{FF2B5EF4-FFF2-40B4-BE49-F238E27FC236}">
                <a16:creationId xmlns:a16="http://schemas.microsoft.com/office/drawing/2014/main" id="{8F878DE9-221D-4D6B-857A-0D0165E286F7}"/>
              </a:ext>
            </a:extLst>
          </p:cNvPr>
          <p:cNvSpPr txBox="1"/>
          <p:nvPr/>
        </p:nvSpPr>
        <p:spPr>
          <a:xfrm>
            <a:off x="902623" y="1962545"/>
            <a:ext cx="10649262" cy="707886"/>
          </a:xfrm>
          <a:prstGeom prst="rect">
            <a:avLst/>
          </a:prstGeom>
          <a:noFill/>
        </p:spPr>
        <p:txBody>
          <a:bodyPr wrap="none" rtlCol="0">
            <a:spAutoFit/>
          </a:bodyPr>
          <a:lstStyle/>
          <a:p>
            <a:pPr marL="285750" indent="-285750">
              <a:buFont typeface="Arial" panose="020B0604020202020204" pitchFamily="34" charset="0"/>
              <a:buChar char="•"/>
            </a:pPr>
            <a:r>
              <a:rPr lang="en-US" sz="2000" dirty="0"/>
              <a:t>Blockchain is a series of data structures (</a:t>
            </a:r>
            <a:r>
              <a:rPr lang="en-US" sz="2000" b="1" dirty="0"/>
              <a:t>blocks</a:t>
            </a:r>
            <a:r>
              <a:rPr lang="en-US" sz="2000" dirty="0"/>
              <a:t>) that cryptographically verify each other.</a:t>
            </a:r>
          </a:p>
          <a:p>
            <a:pPr marL="285750" indent="-285750">
              <a:buFont typeface="Arial" panose="020B0604020202020204" pitchFamily="34" charset="0"/>
              <a:buChar char="•"/>
            </a:pPr>
            <a:r>
              <a:rPr lang="en-US" sz="2000" dirty="0"/>
              <a:t>Blocks are created by </a:t>
            </a:r>
            <a:r>
              <a:rPr lang="en-US" sz="2000" b="1" dirty="0"/>
              <a:t>mining</a:t>
            </a:r>
            <a:r>
              <a:rPr lang="en-US" sz="2000" dirty="0"/>
              <a:t>, a cryptographic process that </a:t>
            </a:r>
            <a:r>
              <a:rPr lang="en-US" sz="2000" b="1" dirty="0"/>
              <a:t>consumes processing power</a:t>
            </a:r>
            <a:r>
              <a:rPr lang="en-US" sz="2000" dirty="0"/>
              <a:t>.</a:t>
            </a:r>
          </a:p>
        </p:txBody>
      </p:sp>
    </p:spTree>
    <p:extLst>
      <p:ext uri="{BB962C8B-B14F-4D97-AF65-F5344CB8AC3E}">
        <p14:creationId xmlns:p14="http://schemas.microsoft.com/office/powerpoint/2010/main" val="42771603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AAF47-E80A-48A8-91D6-B8F175485E53}"/>
              </a:ext>
            </a:extLst>
          </p:cNvPr>
          <p:cNvSpPr>
            <a:spLocks noGrp="1"/>
          </p:cNvSpPr>
          <p:nvPr>
            <p:ph type="title"/>
          </p:nvPr>
        </p:nvSpPr>
        <p:spPr/>
        <p:txBody>
          <a:bodyPr>
            <a:normAutofit fontScale="90000"/>
          </a:bodyPr>
          <a:lstStyle/>
          <a:p>
            <a:r>
              <a:rPr lang="en-US" dirty="0"/>
              <a:t>Mining can be used to create </a:t>
            </a:r>
            <a:r>
              <a:rPr lang="en-US" sz="5300" b="1" dirty="0"/>
              <a:t>cryptocurrency.</a:t>
            </a:r>
            <a:endParaRPr lang="en-US" dirty="0"/>
          </a:p>
        </p:txBody>
      </p:sp>
      <p:sp>
        <p:nvSpPr>
          <p:cNvPr id="4" name="Slide Number Placeholder 3">
            <a:extLst>
              <a:ext uri="{FF2B5EF4-FFF2-40B4-BE49-F238E27FC236}">
                <a16:creationId xmlns:a16="http://schemas.microsoft.com/office/drawing/2014/main" id="{7855DAA6-D460-40EB-B291-0BA7055ED43B}"/>
              </a:ext>
            </a:extLst>
          </p:cNvPr>
          <p:cNvSpPr>
            <a:spLocks noGrp="1"/>
          </p:cNvSpPr>
          <p:nvPr>
            <p:ph type="sldNum" sz="quarter" idx="12"/>
          </p:nvPr>
        </p:nvSpPr>
        <p:spPr/>
        <p:txBody>
          <a:bodyPr/>
          <a:lstStyle/>
          <a:p>
            <a:fld id="{0B02C7C3-1F9D-495C-A818-668CCDC0E8E2}" type="slidenum">
              <a:rPr lang="en-US" smtClean="0"/>
              <a:t>46</a:t>
            </a:fld>
            <a:endParaRPr lang="en-US"/>
          </a:p>
        </p:txBody>
      </p:sp>
      <p:grpSp>
        <p:nvGrpSpPr>
          <p:cNvPr id="29" name="Group 28">
            <a:extLst>
              <a:ext uri="{FF2B5EF4-FFF2-40B4-BE49-F238E27FC236}">
                <a16:creationId xmlns:a16="http://schemas.microsoft.com/office/drawing/2014/main" id="{60DE7807-0AD1-4073-A4BD-23BE1175C8A8}"/>
              </a:ext>
            </a:extLst>
          </p:cNvPr>
          <p:cNvGrpSpPr/>
          <p:nvPr/>
        </p:nvGrpSpPr>
        <p:grpSpPr>
          <a:xfrm>
            <a:off x="2751736" y="4143661"/>
            <a:ext cx="6601154" cy="2349214"/>
            <a:chOff x="4015125" y="3983040"/>
            <a:chExt cx="4074376" cy="1449986"/>
          </a:xfrm>
        </p:grpSpPr>
        <p:sp>
          <p:nvSpPr>
            <p:cNvPr id="6" name="Google Shape;412;p40">
              <a:extLst>
                <a:ext uri="{FF2B5EF4-FFF2-40B4-BE49-F238E27FC236}">
                  <a16:creationId xmlns:a16="http://schemas.microsoft.com/office/drawing/2014/main" id="{65CCEB1B-B9A4-47BB-908D-F1A99248BCAD}"/>
                </a:ext>
              </a:extLst>
            </p:cNvPr>
            <p:cNvSpPr/>
            <p:nvPr/>
          </p:nvSpPr>
          <p:spPr>
            <a:xfrm>
              <a:off x="4015218" y="3983040"/>
              <a:ext cx="1820700" cy="274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Block 0</a:t>
              </a:r>
              <a:endParaRPr>
                <a:solidFill>
                  <a:schemeClr val="dk1"/>
                </a:solidFill>
              </a:endParaRPr>
            </a:p>
          </p:txBody>
        </p:sp>
        <p:sp>
          <p:nvSpPr>
            <p:cNvPr id="7" name="Google Shape;413;p40">
              <a:extLst>
                <a:ext uri="{FF2B5EF4-FFF2-40B4-BE49-F238E27FC236}">
                  <a16:creationId xmlns:a16="http://schemas.microsoft.com/office/drawing/2014/main" id="{3F78EA2A-415B-48B8-80D7-510B60483F8C}"/>
                </a:ext>
              </a:extLst>
            </p:cNvPr>
            <p:cNvSpPr/>
            <p:nvPr/>
          </p:nvSpPr>
          <p:spPr>
            <a:xfrm>
              <a:off x="4242985" y="4257296"/>
              <a:ext cx="1365000" cy="1800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dk1"/>
                  </a:solidFill>
                </a:rPr>
                <a:t>2021-05-14 00:00:00</a:t>
              </a:r>
              <a:endParaRPr sz="1400">
                <a:solidFill>
                  <a:schemeClr val="dk1"/>
                </a:solidFill>
              </a:endParaRPr>
            </a:p>
          </p:txBody>
        </p:sp>
        <p:sp>
          <p:nvSpPr>
            <p:cNvPr id="8" name="Google Shape;414;p40">
              <a:extLst>
                <a:ext uri="{FF2B5EF4-FFF2-40B4-BE49-F238E27FC236}">
                  <a16:creationId xmlns:a16="http://schemas.microsoft.com/office/drawing/2014/main" id="{F8CB5C2D-7C6A-445D-8F79-33D139F719B4}"/>
                </a:ext>
              </a:extLst>
            </p:cNvPr>
            <p:cNvSpPr/>
            <p:nvPr/>
          </p:nvSpPr>
          <p:spPr>
            <a:xfrm>
              <a:off x="4242985" y="4617326"/>
              <a:ext cx="1365000" cy="8157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rPr>
                <a:t>Message:</a:t>
              </a:r>
              <a:endParaRPr sz="1400">
                <a:solidFill>
                  <a:schemeClr val="dk1"/>
                </a:solidFill>
              </a:endParaRPr>
            </a:p>
            <a:p>
              <a:pPr marL="0" lvl="0" indent="0" algn="l" rtl="0">
                <a:spcBef>
                  <a:spcPts val="0"/>
                </a:spcBef>
                <a:spcAft>
                  <a:spcPts val="0"/>
                </a:spcAft>
                <a:buNone/>
              </a:pPr>
              <a:r>
                <a:rPr lang="en" sz="1400">
                  <a:solidFill>
                    <a:schemeClr val="dk1"/>
                  </a:solidFill>
                </a:rPr>
                <a:t>GENESIS</a:t>
              </a:r>
              <a:endParaRPr sz="1400">
                <a:solidFill>
                  <a:schemeClr val="dk1"/>
                </a:solidFill>
              </a:endParaRPr>
            </a:p>
          </p:txBody>
        </p:sp>
        <p:sp>
          <p:nvSpPr>
            <p:cNvPr id="9" name="Google Shape;415;p40">
              <a:extLst>
                <a:ext uri="{FF2B5EF4-FFF2-40B4-BE49-F238E27FC236}">
                  <a16:creationId xmlns:a16="http://schemas.microsoft.com/office/drawing/2014/main" id="{FD8749C6-89DC-4880-AA25-8382A215968E}"/>
                </a:ext>
              </a:extLst>
            </p:cNvPr>
            <p:cNvSpPr/>
            <p:nvPr/>
          </p:nvSpPr>
          <p:spPr>
            <a:xfrm rot="-5400000">
              <a:off x="5136567" y="4731918"/>
              <a:ext cx="1174200" cy="2247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50">
                  <a:solidFill>
                    <a:schemeClr val="dk1"/>
                  </a:solidFill>
                  <a:latin typeface="Consolas"/>
                  <a:ea typeface="Consolas"/>
                  <a:cs typeface="Consolas"/>
                  <a:sym typeface="Consolas"/>
                </a:rPr>
                <a:t>000 ... </a:t>
              </a:r>
              <a:r>
                <a:rPr lang="en">
                  <a:solidFill>
                    <a:schemeClr val="dk1"/>
                  </a:solidFill>
                  <a:latin typeface="Consolas"/>
                  <a:ea typeface="Consolas"/>
                  <a:cs typeface="Consolas"/>
                  <a:sym typeface="Consolas"/>
                </a:rPr>
                <a:t>cfb6</a:t>
              </a:r>
              <a:endParaRPr>
                <a:solidFill>
                  <a:schemeClr val="dk1"/>
                </a:solidFill>
                <a:latin typeface="Consolas"/>
                <a:ea typeface="Consolas"/>
                <a:cs typeface="Consolas"/>
                <a:sym typeface="Consolas"/>
              </a:endParaRPr>
            </a:p>
          </p:txBody>
        </p:sp>
        <p:sp>
          <p:nvSpPr>
            <p:cNvPr id="10" name="Google Shape;416;p40">
              <a:extLst>
                <a:ext uri="{FF2B5EF4-FFF2-40B4-BE49-F238E27FC236}">
                  <a16:creationId xmlns:a16="http://schemas.microsoft.com/office/drawing/2014/main" id="{FDFEBE96-7D99-4A1E-95A5-558BB415BEB4}"/>
                </a:ext>
              </a:extLst>
            </p:cNvPr>
            <p:cNvSpPr/>
            <p:nvPr/>
          </p:nvSpPr>
          <p:spPr>
            <a:xfrm rot="-5400000">
              <a:off x="3540375" y="4731918"/>
              <a:ext cx="1174200" cy="2247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50">
                  <a:solidFill>
                    <a:schemeClr val="dk1"/>
                  </a:solidFill>
                  <a:latin typeface="Consolas"/>
                  <a:ea typeface="Consolas"/>
                  <a:cs typeface="Consolas"/>
                  <a:sym typeface="Consolas"/>
                </a:rPr>
                <a:t>0</a:t>
              </a:r>
              <a:endParaRPr sz="1050">
                <a:solidFill>
                  <a:schemeClr val="dk1"/>
                </a:solidFill>
                <a:latin typeface="Consolas"/>
                <a:ea typeface="Consolas"/>
                <a:cs typeface="Consolas"/>
                <a:sym typeface="Consolas"/>
              </a:endParaRPr>
            </a:p>
          </p:txBody>
        </p:sp>
        <p:sp>
          <p:nvSpPr>
            <p:cNvPr id="11" name="Google Shape;417;p40">
              <a:extLst>
                <a:ext uri="{FF2B5EF4-FFF2-40B4-BE49-F238E27FC236}">
                  <a16:creationId xmlns:a16="http://schemas.microsoft.com/office/drawing/2014/main" id="{4A111472-EB96-46F0-83A7-007D899D4D13}"/>
                </a:ext>
              </a:extLst>
            </p:cNvPr>
            <p:cNvSpPr/>
            <p:nvPr/>
          </p:nvSpPr>
          <p:spPr>
            <a:xfrm>
              <a:off x="4242985" y="4437311"/>
              <a:ext cx="1365000" cy="1800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dk1"/>
                  </a:solidFill>
                </a:rPr>
                <a:t>Nonce: 278</a:t>
              </a:r>
              <a:endParaRPr sz="1400">
                <a:solidFill>
                  <a:schemeClr val="dk1"/>
                </a:solidFill>
              </a:endParaRPr>
            </a:p>
          </p:txBody>
        </p:sp>
        <p:sp>
          <p:nvSpPr>
            <p:cNvPr id="12" name="Google Shape;418;p40">
              <a:extLst>
                <a:ext uri="{FF2B5EF4-FFF2-40B4-BE49-F238E27FC236}">
                  <a16:creationId xmlns:a16="http://schemas.microsoft.com/office/drawing/2014/main" id="{0D2C21A6-F7BC-4D49-A4EE-98E556EB19A4}"/>
                </a:ext>
              </a:extLst>
            </p:cNvPr>
            <p:cNvSpPr/>
            <p:nvPr/>
          </p:nvSpPr>
          <p:spPr>
            <a:xfrm>
              <a:off x="6268702" y="3983040"/>
              <a:ext cx="1820700" cy="274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Block 1</a:t>
              </a:r>
              <a:endParaRPr>
                <a:solidFill>
                  <a:schemeClr val="dk1"/>
                </a:solidFill>
              </a:endParaRPr>
            </a:p>
          </p:txBody>
        </p:sp>
        <p:sp>
          <p:nvSpPr>
            <p:cNvPr id="13" name="Google Shape;419;p40">
              <a:extLst>
                <a:ext uri="{FF2B5EF4-FFF2-40B4-BE49-F238E27FC236}">
                  <a16:creationId xmlns:a16="http://schemas.microsoft.com/office/drawing/2014/main" id="{D1C3D598-6CC0-43E0-8C6A-8F16187BACBC}"/>
                </a:ext>
              </a:extLst>
            </p:cNvPr>
            <p:cNvSpPr/>
            <p:nvPr/>
          </p:nvSpPr>
          <p:spPr>
            <a:xfrm>
              <a:off x="6496469" y="4257296"/>
              <a:ext cx="1365000" cy="1800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dk1"/>
                  </a:solidFill>
                </a:rPr>
                <a:t>2021-05-14 00:00:00</a:t>
              </a:r>
              <a:endParaRPr sz="1400">
                <a:solidFill>
                  <a:schemeClr val="dk1"/>
                </a:solidFill>
              </a:endParaRPr>
            </a:p>
          </p:txBody>
        </p:sp>
        <p:sp>
          <p:nvSpPr>
            <p:cNvPr id="14" name="Google Shape;420;p40">
              <a:extLst>
                <a:ext uri="{FF2B5EF4-FFF2-40B4-BE49-F238E27FC236}">
                  <a16:creationId xmlns:a16="http://schemas.microsoft.com/office/drawing/2014/main" id="{879906E4-DC42-44D6-BC8E-50FA1CAB6804}"/>
                </a:ext>
              </a:extLst>
            </p:cNvPr>
            <p:cNvSpPr/>
            <p:nvPr/>
          </p:nvSpPr>
          <p:spPr>
            <a:xfrm>
              <a:off x="6496469" y="4617326"/>
              <a:ext cx="1365000" cy="8157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rPr>
                <a:t>Message:</a:t>
              </a:r>
              <a:endParaRPr sz="1400">
                <a:solidFill>
                  <a:schemeClr val="dk1"/>
                </a:solidFill>
              </a:endParaRPr>
            </a:p>
            <a:p>
              <a:pPr marL="0" lvl="0" indent="0" algn="l" rtl="0">
                <a:spcBef>
                  <a:spcPts val="0"/>
                </a:spcBef>
                <a:spcAft>
                  <a:spcPts val="0"/>
                </a:spcAft>
                <a:buNone/>
              </a:pPr>
              <a:r>
                <a:rPr lang="en" sz="1400">
                  <a:solidFill>
                    <a:schemeClr val="dk1"/>
                  </a:solidFill>
                </a:rPr>
                <a:t>Mined by Satoshi, 10 AzamiCoin</a:t>
              </a:r>
              <a:endParaRPr sz="1400">
                <a:solidFill>
                  <a:schemeClr val="dk1"/>
                </a:solidFill>
              </a:endParaRPr>
            </a:p>
          </p:txBody>
        </p:sp>
        <p:sp>
          <p:nvSpPr>
            <p:cNvPr id="15" name="Google Shape;421;p40">
              <a:extLst>
                <a:ext uri="{FF2B5EF4-FFF2-40B4-BE49-F238E27FC236}">
                  <a16:creationId xmlns:a16="http://schemas.microsoft.com/office/drawing/2014/main" id="{22404D5C-91F2-40B2-AA75-B3089997A831}"/>
                </a:ext>
              </a:extLst>
            </p:cNvPr>
            <p:cNvSpPr/>
            <p:nvPr/>
          </p:nvSpPr>
          <p:spPr>
            <a:xfrm rot="-5400000">
              <a:off x="7390051" y="4731918"/>
              <a:ext cx="1174200" cy="2247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50">
                  <a:solidFill>
                    <a:schemeClr val="dk1"/>
                  </a:solidFill>
                  <a:latin typeface="Consolas"/>
                  <a:ea typeface="Consolas"/>
                  <a:cs typeface="Consolas"/>
                  <a:sym typeface="Consolas"/>
                </a:rPr>
                <a:t>000 ... </a:t>
              </a:r>
              <a:r>
                <a:rPr lang="en">
                  <a:solidFill>
                    <a:schemeClr val="dk1"/>
                  </a:solidFill>
                  <a:latin typeface="Consolas"/>
                  <a:ea typeface="Consolas"/>
                  <a:cs typeface="Consolas"/>
                  <a:sym typeface="Consolas"/>
                </a:rPr>
                <a:t>a99b</a:t>
              </a:r>
              <a:endParaRPr>
                <a:solidFill>
                  <a:schemeClr val="dk1"/>
                </a:solidFill>
                <a:latin typeface="Consolas"/>
                <a:ea typeface="Consolas"/>
                <a:cs typeface="Consolas"/>
                <a:sym typeface="Consolas"/>
              </a:endParaRPr>
            </a:p>
          </p:txBody>
        </p:sp>
        <p:sp>
          <p:nvSpPr>
            <p:cNvPr id="16" name="Google Shape;422;p40">
              <a:extLst>
                <a:ext uri="{FF2B5EF4-FFF2-40B4-BE49-F238E27FC236}">
                  <a16:creationId xmlns:a16="http://schemas.microsoft.com/office/drawing/2014/main" id="{8B9A4589-1A45-44C2-9B2E-C09E9D38DEED}"/>
                </a:ext>
              </a:extLst>
            </p:cNvPr>
            <p:cNvSpPr/>
            <p:nvPr/>
          </p:nvSpPr>
          <p:spPr>
            <a:xfrm rot="-5400000">
              <a:off x="5793859" y="4731918"/>
              <a:ext cx="1174200" cy="2247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50">
                  <a:solidFill>
                    <a:schemeClr val="dk1"/>
                  </a:solidFill>
                  <a:latin typeface="Consolas"/>
                  <a:ea typeface="Consolas"/>
                  <a:cs typeface="Consolas"/>
                  <a:sym typeface="Consolas"/>
                </a:rPr>
                <a:t>000 ... </a:t>
              </a:r>
              <a:r>
                <a:rPr lang="en">
                  <a:solidFill>
                    <a:schemeClr val="dk1"/>
                  </a:solidFill>
                  <a:latin typeface="Consolas"/>
                  <a:ea typeface="Consolas"/>
                  <a:cs typeface="Consolas"/>
                  <a:sym typeface="Consolas"/>
                </a:rPr>
                <a:t>cfb6</a:t>
              </a:r>
              <a:endParaRPr sz="1050">
                <a:solidFill>
                  <a:schemeClr val="dk1"/>
                </a:solidFill>
                <a:latin typeface="Consolas"/>
                <a:ea typeface="Consolas"/>
                <a:cs typeface="Consolas"/>
                <a:sym typeface="Consolas"/>
              </a:endParaRPr>
            </a:p>
          </p:txBody>
        </p:sp>
        <p:sp>
          <p:nvSpPr>
            <p:cNvPr id="17" name="Google Shape;423;p40">
              <a:extLst>
                <a:ext uri="{FF2B5EF4-FFF2-40B4-BE49-F238E27FC236}">
                  <a16:creationId xmlns:a16="http://schemas.microsoft.com/office/drawing/2014/main" id="{5920EF00-9E2B-4868-A60C-DE464192F092}"/>
                </a:ext>
              </a:extLst>
            </p:cNvPr>
            <p:cNvSpPr/>
            <p:nvPr/>
          </p:nvSpPr>
          <p:spPr>
            <a:xfrm>
              <a:off x="6496469" y="4437311"/>
              <a:ext cx="1365000" cy="1800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dk1"/>
                  </a:solidFill>
                </a:rPr>
                <a:t>Nonce: 12876</a:t>
              </a:r>
              <a:endParaRPr sz="1400">
                <a:solidFill>
                  <a:schemeClr val="dk1"/>
                </a:solidFill>
              </a:endParaRPr>
            </a:p>
          </p:txBody>
        </p:sp>
        <p:cxnSp>
          <p:nvCxnSpPr>
            <p:cNvPr id="18" name="Google Shape;424;p40">
              <a:extLst>
                <a:ext uri="{FF2B5EF4-FFF2-40B4-BE49-F238E27FC236}">
                  <a16:creationId xmlns:a16="http://schemas.microsoft.com/office/drawing/2014/main" id="{C4A47E03-530A-4A91-9135-3541FB061CD2}"/>
                </a:ext>
              </a:extLst>
            </p:cNvPr>
            <p:cNvCxnSpPr>
              <a:stCxn id="16" idx="0"/>
              <a:endCxn id="9" idx="2"/>
            </p:cNvCxnSpPr>
            <p:nvPr/>
          </p:nvCxnSpPr>
          <p:spPr>
            <a:xfrm rot="10800000">
              <a:off x="5836009" y="4844268"/>
              <a:ext cx="432600" cy="0"/>
            </a:xfrm>
            <a:prstGeom prst="straightConnector1">
              <a:avLst/>
            </a:prstGeom>
            <a:noFill/>
            <a:ln w="9525" cap="flat" cmpd="sng">
              <a:solidFill>
                <a:schemeClr val="dk2"/>
              </a:solidFill>
              <a:prstDash val="solid"/>
              <a:round/>
              <a:headEnd type="none" w="med" len="med"/>
              <a:tailEnd type="stealth" w="med" len="med"/>
            </a:ln>
          </p:spPr>
        </p:cxnSp>
      </p:grpSp>
      <p:sp>
        <p:nvSpPr>
          <p:cNvPr id="19" name="Google Shape;426;p40">
            <a:extLst>
              <a:ext uri="{FF2B5EF4-FFF2-40B4-BE49-F238E27FC236}">
                <a16:creationId xmlns:a16="http://schemas.microsoft.com/office/drawing/2014/main" id="{BD8D7347-7F76-47EB-827B-D647F4A7E946}"/>
              </a:ext>
            </a:extLst>
          </p:cNvPr>
          <p:cNvSpPr/>
          <p:nvPr/>
        </p:nvSpPr>
        <p:spPr>
          <a:xfrm>
            <a:off x="7077592" y="2657106"/>
            <a:ext cx="1125740" cy="1125740"/>
          </a:xfrm>
          <a:prstGeom prst="ellipse">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t>10</a:t>
            </a:r>
            <a:endParaRPr sz="4400" dirty="0"/>
          </a:p>
        </p:txBody>
      </p:sp>
      <p:sp>
        <p:nvSpPr>
          <p:cNvPr id="5" name="Google Shape;411;p40">
            <a:extLst>
              <a:ext uri="{FF2B5EF4-FFF2-40B4-BE49-F238E27FC236}">
                <a16:creationId xmlns:a16="http://schemas.microsoft.com/office/drawing/2014/main" id="{0A01765F-1C2A-447D-B0B5-33623250B54D}"/>
              </a:ext>
            </a:extLst>
          </p:cNvPr>
          <p:cNvSpPr txBox="1"/>
          <p:nvPr/>
        </p:nvSpPr>
        <p:spPr>
          <a:xfrm>
            <a:off x="4015330" y="3613953"/>
            <a:ext cx="1490683" cy="64605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t>Satoshi</a:t>
            </a:r>
            <a:endParaRPr dirty="0"/>
          </a:p>
        </p:txBody>
      </p:sp>
      <p:pic>
        <p:nvPicPr>
          <p:cNvPr id="27" name="Picture 26" descr="Icon&#10;&#10;Description automatically generated">
            <a:extLst>
              <a:ext uri="{FF2B5EF4-FFF2-40B4-BE49-F238E27FC236}">
                <a16:creationId xmlns:a16="http://schemas.microsoft.com/office/drawing/2014/main" id="{90E6ACE2-C9A6-4250-9564-B5524656D1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4372" y="2437445"/>
            <a:ext cx="1097726" cy="1173831"/>
          </a:xfrm>
          <a:prstGeom prst="rect">
            <a:avLst/>
          </a:prstGeom>
        </p:spPr>
      </p:pic>
      <p:pic>
        <p:nvPicPr>
          <p:cNvPr id="33" name="Picture 32" descr="Shape&#10;&#10;Description automatically generated with low confidence">
            <a:extLst>
              <a:ext uri="{FF2B5EF4-FFF2-40B4-BE49-F238E27FC236}">
                <a16:creationId xmlns:a16="http://schemas.microsoft.com/office/drawing/2014/main" id="{DE13A24A-31A0-4E10-AE6A-E460D632B5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6013" y="1909907"/>
            <a:ext cx="1325563" cy="1325563"/>
          </a:xfrm>
          <a:prstGeom prst="rect">
            <a:avLst/>
          </a:prstGeom>
        </p:spPr>
      </p:pic>
    </p:spTree>
    <p:extLst>
      <p:ext uri="{BB962C8B-B14F-4D97-AF65-F5344CB8AC3E}">
        <p14:creationId xmlns:p14="http://schemas.microsoft.com/office/powerpoint/2010/main" val="23472619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C52E8-4407-47EE-A957-CB31B15D92D9}"/>
              </a:ext>
            </a:extLst>
          </p:cNvPr>
          <p:cNvSpPr>
            <a:spLocks noGrp="1"/>
          </p:cNvSpPr>
          <p:nvPr>
            <p:ph type="title"/>
          </p:nvPr>
        </p:nvSpPr>
        <p:spPr/>
        <p:txBody>
          <a:bodyPr>
            <a:noAutofit/>
          </a:bodyPr>
          <a:lstStyle/>
          <a:p>
            <a:r>
              <a:rPr lang="en-US" sz="3600" dirty="0"/>
              <a:t>Transaction of cryptocurrency using cryptographic signatures forms the basis of cryptocurrency.</a:t>
            </a:r>
          </a:p>
        </p:txBody>
      </p:sp>
      <p:sp>
        <p:nvSpPr>
          <p:cNvPr id="4" name="Slide Number Placeholder 3">
            <a:extLst>
              <a:ext uri="{FF2B5EF4-FFF2-40B4-BE49-F238E27FC236}">
                <a16:creationId xmlns:a16="http://schemas.microsoft.com/office/drawing/2014/main" id="{D0D45123-0D81-412A-A5D5-BDD5EDF5B59E}"/>
              </a:ext>
            </a:extLst>
          </p:cNvPr>
          <p:cNvSpPr>
            <a:spLocks noGrp="1"/>
          </p:cNvSpPr>
          <p:nvPr>
            <p:ph type="sldNum" sz="quarter" idx="12"/>
          </p:nvPr>
        </p:nvSpPr>
        <p:spPr/>
        <p:txBody>
          <a:bodyPr/>
          <a:lstStyle/>
          <a:p>
            <a:fld id="{0B02C7C3-1F9D-495C-A818-668CCDC0E8E2}" type="slidenum">
              <a:rPr lang="en-US" smtClean="0"/>
              <a:t>47</a:t>
            </a:fld>
            <a:endParaRPr lang="en-US"/>
          </a:p>
        </p:txBody>
      </p:sp>
      <p:grpSp>
        <p:nvGrpSpPr>
          <p:cNvPr id="29" name="Group 28">
            <a:extLst>
              <a:ext uri="{FF2B5EF4-FFF2-40B4-BE49-F238E27FC236}">
                <a16:creationId xmlns:a16="http://schemas.microsoft.com/office/drawing/2014/main" id="{1E80000D-A217-48C9-B9AE-DFD7325A098F}"/>
              </a:ext>
            </a:extLst>
          </p:cNvPr>
          <p:cNvGrpSpPr/>
          <p:nvPr/>
        </p:nvGrpSpPr>
        <p:grpSpPr>
          <a:xfrm>
            <a:off x="3342938" y="1993564"/>
            <a:ext cx="5321002" cy="4284607"/>
            <a:chOff x="3814670" y="2371827"/>
            <a:chExt cx="4377538" cy="3524904"/>
          </a:xfrm>
        </p:grpSpPr>
        <p:sp>
          <p:nvSpPr>
            <p:cNvPr id="6" name="Google Shape;513;p44">
              <a:extLst>
                <a:ext uri="{FF2B5EF4-FFF2-40B4-BE49-F238E27FC236}">
                  <a16:creationId xmlns:a16="http://schemas.microsoft.com/office/drawing/2014/main" id="{1D0898B4-9939-4CA6-8013-2CCCA87940C1}"/>
                </a:ext>
              </a:extLst>
            </p:cNvPr>
            <p:cNvSpPr txBox="1"/>
            <p:nvPr/>
          </p:nvSpPr>
          <p:spPr>
            <a:xfrm>
              <a:off x="3814670" y="4472162"/>
              <a:ext cx="923400" cy="40510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t>Satoshi</a:t>
              </a:r>
              <a:endParaRPr sz="2000"/>
            </a:p>
          </p:txBody>
        </p:sp>
        <p:sp>
          <p:nvSpPr>
            <p:cNvPr id="8" name="Google Shape;515;p44">
              <a:extLst>
                <a:ext uri="{FF2B5EF4-FFF2-40B4-BE49-F238E27FC236}">
                  <a16:creationId xmlns:a16="http://schemas.microsoft.com/office/drawing/2014/main" id="{7C55FAB8-659A-4F88-93D3-E2E971A73B4E}"/>
                </a:ext>
              </a:extLst>
            </p:cNvPr>
            <p:cNvSpPr txBox="1"/>
            <p:nvPr/>
          </p:nvSpPr>
          <p:spPr>
            <a:xfrm>
              <a:off x="7268808" y="3548916"/>
              <a:ext cx="923400" cy="40510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t>Victor</a:t>
              </a:r>
              <a:endParaRPr sz="2000"/>
            </a:p>
          </p:txBody>
        </p:sp>
        <p:sp>
          <p:nvSpPr>
            <p:cNvPr id="10" name="Google Shape;517;p44">
              <a:extLst>
                <a:ext uri="{FF2B5EF4-FFF2-40B4-BE49-F238E27FC236}">
                  <a16:creationId xmlns:a16="http://schemas.microsoft.com/office/drawing/2014/main" id="{31CB8DF9-B714-405E-9ECD-176E60E94949}"/>
                </a:ext>
              </a:extLst>
            </p:cNvPr>
            <p:cNvSpPr txBox="1"/>
            <p:nvPr/>
          </p:nvSpPr>
          <p:spPr>
            <a:xfrm>
              <a:off x="7268808" y="4888028"/>
              <a:ext cx="923400" cy="33616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400" dirty="0"/>
                <a:t>Raphtalia</a:t>
              </a:r>
              <a:endParaRPr sz="1400" dirty="0"/>
            </a:p>
          </p:txBody>
        </p:sp>
        <p:sp>
          <p:nvSpPr>
            <p:cNvPr id="12" name="Google Shape;519;p44">
              <a:extLst>
                <a:ext uri="{FF2B5EF4-FFF2-40B4-BE49-F238E27FC236}">
                  <a16:creationId xmlns:a16="http://schemas.microsoft.com/office/drawing/2014/main" id="{45421700-FB88-4CC3-AA59-E7C4E63CA400}"/>
                </a:ext>
              </a:extLst>
            </p:cNvPr>
            <p:cNvSpPr txBox="1"/>
            <p:nvPr/>
          </p:nvSpPr>
          <p:spPr>
            <a:xfrm>
              <a:off x="6082989" y="3019278"/>
              <a:ext cx="923400" cy="40510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t>Pepe</a:t>
              </a:r>
              <a:endParaRPr sz="2000"/>
            </a:p>
          </p:txBody>
        </p:sp>
        <p:sp>
          <p:nvSpPr>
            <p:cNvPr id="14" name="Google Shape;521;p44">
              <a:extLst>
                <a:ext uri="{FF2B5EF4-FFF2-40B4-BE49-F238E27FC236}">
                  <a16:creationId xmlns:a16="http://schemas.microsoft.com/office/drawing/2014/main" id="{B2C7ED65-577A-47CF-BA1A-453D8FCFAFFB}"/>
                </a:ext>
              </a:extLst>
            </p:cNvPr>
            <p:cNvSpPr txBox="1"/>
            <p:nvPr/>
          </p:nvSpPr>
          <p:spPr>
            <a:xfrm>
              <a:off x="6082989" y="5491628"/>
              <a:ext cx="923400" cy="40510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dirty="0"/>
                <a:t>Doge</a:t>
              </a:r>
              <a:endParaRPr sz="2000" dirty="0"/>
            </a:p>
          </p:txBody>
        </p:sp>
        <p:sp>
          <p:nvSpPr>
            <p:cNvPr id="15" name="Google Shape;522;p44">
              <a:extLst>
                <a:ext uri="{FF2B5EF4-FFF2-40B4-BE49-F238E27FC236}">
                  <a16:creationId xmlns:a16="http://schemas.microsoft.com/office/drawing/2014/main" id="{69C0B556-517D-4405-88B9-5F8D338F5BF0}"/>
                </a:ext>
              </a:extLst>
            </p:cNvPr>
            <p:cNvSpPr/>
            <p:nvPr/>
          </p:nvSpPr>
          <p:spPr>
            <a:xfrm>
              <a:off x="4764420" y="3718188"/>
              <a:ext cx="526500" cy="526500"/>
            </a:xfrm>
            <a:prstGeom prst="ellipse">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400"/>
                <a:t>10</a:t>
              </a:r>
              <a:endParaRPr sz="1400"/>
            </a:p>
          </p:txBody>
        </p:sp>
        <p:sp>
          <p:nvSpPr>
            <p:cNvPr id="16" name="Google Shape;546;p44">
              <a:extLst>
                <a:ext uri="{FF2B5EF4-FFF2-40B4-BE49-F238E27FC236}">
                  <a16:creationId xmlns:a16="http://schemas.microsoft.com/office/drawing/2014/main" id="{29A986AA-F63D-4124-86A5-DBA3C24220F3}"/>
                </a:ext>
              </a:extLst>
            </p:cNvPr>
            <p:cNvSpPr/>
            <p:nvPr/>
          </p:nvSpPr>
          <p:spPr>
            <a:xfrm>
              <a:off x="6697245" y="3249438"/>
              <a:ext cx="526500" cy="526500"/>
            </a:xfrm>
            <a:prstGeom prst="ellipse">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t>1</a:t>
              </a:r>
              <a:endParaRPr sz="2000"/>
            </a:p>
          </p:txBody>
        </p:sp>
        <p:sp>
          <p:nvSpPr>
            <p:cNvPr id="17" name="Google Shape;547;p44">
              <a:extLst>
                <a:ext uri="{FF2B5EF4-FFF2-40B4-BE49-F238E27FC236}">
                  <a16:creationId xmlns:a16="http://schemas.microsoft.com/office/drawing/2014/main" id="{8D5F370E-6403-4EAC-B57B-229137EBE691}"/>
                </a:ext>
              </a:extLst>
            </p:cNvPr>
            <p:cNvSpPr/>
            <p:nvPr/>
          </p:nvSpPr>
          <p:spPr>
            <a:xfrm>
              <a:off x="6697245" y="4031063"/>
              <a:ext cx="526500" cy="526500"/>
            </a:xfrm>
            <a:prstGeom prst="ellipse">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t>9</a:t>
              </a:r>
              <a:endParaRPr sz="2000" dirty="0"/>
            </a:p>
          </p:txBody>
        </p:sp>
        <p:cxnSp>
          <p:nvCxnSpPr>
            <p:cNvPr id="18" name="Google Shape;548;p44">
              <a:extLst>
                <a:ext uri="{FF2B5EF4-FFF2-40B4-BE49-F238E27FC236}">
                  <a16:creationId xmlns:a16="http://schemas.microsoft.com/office/drawing/2014/main" id="{AC7D78A3-50E0-4305-8007-BD10ADEBC8DC}"/>
                </a:ext>
              </a:extLst>
            </p:cNvPr>
            <p:cNvCxnSpPr>
              <a:stCxn id="15" idx="7"/>
              <a:endCxn id="16" idx="2"/>
            </p:cNvCxnSpPr>
            <p:nvPr/>
          </p:nvCxnSpPr>
          <p:spPr>
            <a:xfrm rot="10800000" flipH="1">
              <a:off x="5213816" y="3512692"/>
              <a:ext cx="1483500" cy="282600"/>
            </a:xfrm>
            <a:prstGeom prst="straightConnector1">
              <a:avLst/>
            </a:prstGeom>
            <a:noFill/>
            <a:ln w="19050" cap="flat" cmpd="sng">
              <a:solidFill>
                <a:schemeClr val="dk2"/>
              </a:solidFill>
              <a:prstDash val="solid"/>
              <a:round/>
              <a:headEnd type="none" w="med" len="med"/>
              <a:tailEnd type="triangle" w="med" len="med"/>
            </a:ln>
          </p:spPr>
        </p:cxnSp>
        <p:cxnSp>
          <p:nvCxnSpPr>
            <p:cNvPr id="19" name="Google Shape;549;p44">
              <a:extLst>
                <a:ext uri="{FF2B5EF4-FFF2-40B4-BE49-F238E27FC236}">
                  <a16:creationId xmlns:a16="http://schemas.microsoft.com/office/drawing/2014/main" id="{8FC55607-36D4-470C-9BBA-46F3D1C61104}"/>
                </a:ext>
              </a:extLst>
            </p:cNvPr>
            <p:cNvCxnSpPr>
              <a:endCxn id="17" idx="2"/>
            </p:cNvCxnSpPr>
            <p:nvPr/>
          </p:nvCxnSpPr>
          <p:spPr>
            <a:xfrm>
              <a:off x="5213745" y="4167713"/>
              <a:ext cx="1483500" cy="126600"/>
            </a:xfrm>
            <a:prstGeom prst="straightConnector1">
              <a:avLst/>
            </a:prstGeom>
            <a:noFill/>
            <a:ln w="19050" cap="flat" cmpd="sng">
              <a:solidFill>
                <a:schemeClr val="dk2"/>
              </a:solidFill>
              <a:prstDash val="solid"/>
              <a:round/>
              <a:headEnd type="none" w="med" len="med"/>
              <a:tailEnd type="triangle" w="med" len="med"/>
            </a:ln>
          </p:spPr>
        </p:cxnSp>
        <p:sp>
          <p:nvSpPr>
            <p:cNvPr id="20" name="Google Shape;550;p44">
              <a:extLst>
                <a:ext uri="{FF2B5EF4-FFF2-40B4-BE49-F238E27FC236}">
                  <a16:creationId xmlns:a16="http://schemas.microsoft.com/office/drawing/2014/main" id="{1433042D-0403-4B57-9142-004084F7D23A}"/>
                </a:ext>
              </a:extLst>
            </p:cNvPr>
            <p:cNvSpPr/>
            <p:nvPr/>
          </p:nvSpPr>
          <p:spPr>
            <a:xfrm>
              <a:off x="4523520" y="3477300"/>
              <a:ext cx="1008300" cy="1008300"/>
            </a:xfrm>
            <a:prstGeom prst="mathMultiply">
              <a:avLst>
                <a:gd name="adj1" fmla="val 8916"/>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pic>
          <p:nvPicPr>
            <p:cNvPr id="24" name="Picture 23" descr="Icon&#10;&#10;Description automatically generated">
              <a:extLst>
                <a:ext uri="{FF2B5EF4-FFF2-40B4-BE49-F238E27FC236}">
                  <a16:creationId xmlns:a16="http://schemas.microsoft.com/office/drawing/2014/main" id="{43B83AE5-7833-4575-8F3F-35158017AF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6378" y="3611168"/>
              <a:ext cx="679984" cy="727127"/>
            </a:xfrm>
            <a:prstGeom prst="rect">
              <a:avLst/>
            </a:prstGeom>
          </p:spPr>
        </p:pic>
        <p:pic>
          <p:nvPicPr>
            <p:cNvPr id="25" name="Picture 24" descr="Icon&#10;&#10;Description automatically generated">
              <a:extLst>
                <a:ext uri="{FF2B5EF4-FFF2-40B4-BE49-F238E27FC236}">
                  <a16:creationId xmlns:a16="http://schemas.microsoft.com/office/drawing/2014/main" id="{A2CEDFF2-8272-4CCA-9E51-56B7EB2EA8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4697" y="2371827"/>
              <a:ext cx="679984" cy="727127"/>
            </a:xfrm>
            <a:prstGeom prst="rect">
              <a:avLst/>
            </a:prstGeom>
          </p:spPr>
        </p:pic>
        <p:pic>
          <p:nvPicPr>
            <p:cNvPr id="26" name="Picture 25" descr="Icon&#10;&#10;Description automatically generated">
              <a:extLst>
                <a:ext uri="{FF2B5EF4-FFF2-40B4-BE49-F238E27FC236}">
                  <a16:creationId xmlns:a16="http://schemas.microsoft.com/office/drawing/2014/main" id="{5C0C925D-4AA1-4B71-A342-0D42DD52F3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4697" y="4864814"/>
              <a:ext cx="679984" cy="727127"/>
            </a:xfrm>
            <a:prstGeom prst="rect">
              <a:avLst/>
            </a:prstGeom>
          </p:spPr>
        </p:pic>
        <p:pic>
          <p:nvPicPr>
            <p:cNvPr id="27" name="Picture 26" descr="Icon&#10;&#10;Description automatically generated">
              <a:extLst>
                <a:ext uri="{FF2B5EF4-FFF2-40B4-BE49-F238E27FC236}">
                  <a16:creationId xmlns:a16="http://schemas.microsoft.com/office/drawing/2014/main" id="{B42779EF-6E49-479B-8EF2-ECACAA17B7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0516" y="4193999"/>
              <a:ext cx="679984" cy="727127"/>
            </a:xfrm>
            <a:prstGeom prst="rect">
              <a:avLst/>
            </a:prstGeom>
          </p:spPr>
        </p:pic>
        <p:pic>
          <p:nvPicPr>
            <p:cNvPr id="28" name="Picture 27" descr="Icon&#10;&#10;Description automatically generated">
              <a:extLst>
                <a:ext uri="{FF2B5EF4-FFF2-40B4-BE49-F238E27FC236}">
                  <a16:creationId xmlns:a16="http://schemas.microsoft.com/office/drawing/2014/main" id="{16E5CA7D-4FFA-4210-A28B-AB6C3F4D1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0516" y="2828138"/>
              <a:ext cx="679984" cy="727127"/>
            </a:xfrm>
            <a:prstGeom prst="rect">
              <a:avLst/>
            </a:prstGeom>
          </p:spPr>
        </p:pic>
      </p:grpSp>
    </p:spTree>
    <p:extLst>
      <p:ext uri="{BB962C8B-B14F-4D97-AF65-F5344CB8AC3E}">
        <p14:creationId xmlns:p14="http://schemas.microsoft.com/office/powerpoint/2010/main" val="1386270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3827E-26DD-4993-96DF-3C3764E9514B}"/>
              </a:ext>
            </a:extLst>
          </p:cNvPr>
          <p:cNvSpPr>
            <a:spLocks noGrp="1"/>
          </p:cNvSpPr>
          <p:nvPr>
            <p:ph type="title"/>
          </p:nvPr>
        </p:nvSpPr>
        <p:spPr/>
        <p:txBody>
          <a:bodyPr/>
          <a:lstStyle/>
          <a:p>
            <a:r>
              <a:rPr lang="en-US" dirty="0"/>
              <a:t>Many “tokens”, or “currencies” are now available worldwide.</a:t>
            </a:r>
          </a:p>
        </p:txBody>
      </p:sp>
      <p:sp>
        <p:nvSpPr>
          <p:cNvPr id="4" name="Slide Number Placeholder 3">
            <a:extLst>
              <a:ext uri="{FF2B5EF4-FFF2-40B4-BE49-F238E27FC236}">
                <a16:creationId xmlns:a16="http://schemas.microsoft.com/office/drawing/2014/main" id="{2EEE1960-8CDC-493D-A246-42079EFE736B}"/>
              </a:ext>
            </a:extLst>
          </p:cNvPr>
          <p:cNvSpPr>
            <a:spLocks noGrp="1"/>
          </p:cNvSpPr>
          <p:nvPr>
            <p:ph type="sldNum" sz="quarter" idx="12"/>
          </p:nvPr>
        </p:nvSpPr>
        <p:spPr/>
        <p:txBody>
          <a:bodyPr/>
          <a:lstStyle/>
          <a:p>
            <a:fld id="{0B02C7C3-1F9D-495C-A818-668CCDC0E8E2}" type="slidenum">
              <a:rPr lang="en-US" smtClean="0">
                <a:solidFill>
                  <a:srgbClr val="C00000"/>
                </a:solidFill>
              </a:rPr>
              <a:t>48</a:t>
            </a:fld>
            <a:endParaRPr lang="en-US">
              <a:solidFill>
                <a:srgbClr val="C00000"/>
              </a:solidFill>
            </a:endParaRPr>
          </a:p>
        </p:txBody>
      </p:sp>
      <p:pic>
        <p:nvPicPr>
          <p:cNvPr id="5" name="Google Shape;301;p29">
            <a:extLst>
              <a:ext uri="{FF2B5EF4-FFF2-40B4-BE49-F238E27FC236}">
                <a16:creationId xmlns:a16="http://schemas.microsoft.com/office/drawing/2014/main" id="{C3CFF613-A72E-455E-80CA-95CCCBB4B010}"/>
              </a:ext>
            </a:extLst>
          </p:cNvPr>
          <p:cNvPicPr preferRelativeResize="0"/>
          <p:nvPr/>
        </p:nvPicPr>
        <p:blipFill>
          <a:blip r:embed="rId2">
            <a:alphaModFix/>
          </a:blip>
          <a:stretch>
            <a:fillRect/>
          </a:stretch>
        </p:blipFill>
        <p:spPr>
          <a:xfrm>
            <a:off x="6539236" y="1992857"/>
            <a:ext cx="4142727" cy="3725725"/>
          </a:xfrm>
          <a:prstGeom prst="rect">
            <a:avLst/>
          </a:prstGeom>
          <a:noFill/>
          <a:ln>
            <a:noFill/>
          </a:ln>
        </p:spPr>
      </p:pic>
      <p:sp>
        <p:nvSpPr>
          <p:cNvPr id="6" name="Google Shape;302;p29">
            <a:extLst>
              <a:ext uri="{FF2B5EF4-FFF2-40B4-BE49-F238E27FC236}">
                <a16:creationId xmlns:a16="http://schemas.microsoft.com/office/drawing/2014/main" id="{EE29355A-3405-4110-B146-A92638C887CD}"/>
              </a:ext>
            </a:extLst>
          </p:cNvPr>
          <p:cNvSpPr txBox="1"/>
          <p:nvPr/>
        </p:nvSpPr>
        <p:spPr>
          <a:xfrm>
            <a:off x="6539237" y="5718582"/>
            <a:ext cx="4142725"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solidFill>
                  <a:schemeClr val="dk1"/>
                </a:solidFill>
              </a:rPr>
              <a:t>https://blog.chainalysis.com/reports/erc20-updates-march-2020</a:t>
            </a:r>
            <a:endParaRPr sz="1000" dirty="0"/>
          </a:p>
        </p:txBody>
      </p:sp>
      <p:cxnSp>
        <p:nvCxnSpPr>
          <p:cNvPr id="7" name="Google Shape;371;p35">
            <a:extLst>
              <a:ext uri="{FF2B5EF4-FFF2-40B4-BE49-F238E27FC236}">
                <a16:creationId xmlns:a16="http://schemas.microsoft.com/office/drawing/2014/main" id="{F1DF6F35-0A72-4C99-8ECE-4AF803C91429}"/>
              </a:ext>
            </a:extLst>
          </p:cNvPr>
          <p:cNvCxnSpPr/>
          <p:nvPr/>
        </p:nvCxnSpPr>
        <p:spPr>
          <a:xfrm rot="10800000" flipH="1">
            <a:off x="2357139" y="2823822"/>
            <a:ext cx="1088400" cy="945000"/>
          </a:xfrm>
          <a:prstGeom prst="straightConnector1">
            <a:avLst/>
          </a:prstGeom>
          <a:noFill/>
          <a:ln w="38100" cap="flat" cmpd="sng">
            <a:solidFill>
              <a:schemeClr val="dk2"/>
            </a:solidFill>
            <a:prstDash val="solid"/>
            <a:round/>
            <a:headEnd type="none" w="med" len="med"/>
            <a:tailEnd type="none" w="med" len="med"/>
          </a:ln>
        </p:spPr>
      </p:cxnSp>
      <p:cxnSp>
        <p:nvCxnSpPr>
          <p:cNvPr id="8" name="Google Shape;372;p35">
            <a:extLst>
              <a:ext uri="{FF2B5EF4-FFF2-40B4-BE49-F238E27FC236}">
                <a16:creationId xmlns:a16="http://schemas.microsoft.com/office/drawing/2014/main" id="{874C280B-7777-46D6-8AEB-993233962FE8}"/>
              </a:ext>
            </a:extLst>
          </p:cNvPr>
          <p:cNvCxnSpPr/>
          <p:nvPr/>
        </p:nvCxnSpPr>
        <p:spPr>
          <a:xfrm>
            <a:off x="3452610" y="2815836"/>
            <a:ext cx="784200" cy="673200"/>
          </a:xfrm>
          <a:prstGeom prst="straightConnector1">
            <a:avLst/>
          </a:prstGeom>
          <a:noFill/>
          <a:ln w="38100" cap="flat" cmpd="sng">
            <a:solidFill>
              <a:schemeClr val="dk2"/>
            </a:solidFill>
            <a:prstDash val="solid"/>
            <a:round/>
            <a:headEnd type="none" w="med" len="med"/>
            <a:tailEnd type="none" w="med" len="med"/>
          </a:ln>
        </p:spPr>
      </p:cxnSp>
      <p:cxnSp>
        <p:nvCxnSpPr>
          <p:cNvPr id="9" name="Google Shape;373;p35">
            <a:extLst>
              <a:ext uri="{FF2B5EF4-FFF2-40B4-BE49-F238E27FC236}">
                <a16:creationId xmlns:a16="http://schemas.microsoft.com/office/drawing/2014/main" id="{DCBBD7D7-4333-4C59-B311-34D4BFF0E12B}"/>
              </a:ext>
            </a:extLst>
          </p:cNvPr>
          <p:cNvCxnSpPr/>
          <p:nvPr/>
        </p:nvCxnSpPr>
        <p:spPr>
          <a:xfrm>
            <a:off x="2360728" y="3768108"/>
            <a:ext cx="1077600" cy="873600"/>
          </a:xfrm>
          <a:prstGeom prst="straightConnector1">
            <a:avLst/>
          </a:prstGeom>
          <a:noFill/>
          <a:ln w="38100" cap="flat" cmpd="sng">
            <a:solidFill>
              <a:schemeClr val="dk2"/>
            </a:solidFill>
            <a:prstDash val="solid"/>
            <a:round/>
            <a:headEnd type="none" w="med" len="med"/>
            <a:tailEnd type="none" w="med" len="med"/>
          </a:ln>
        </p:spPr>
      </p:cxnSp>
      <p:cxnSp>
        <p:nvCxnSpPr>
          <p:cNvPr id="10" name="Google Shape;374;p35">
            <a:extLst>
              <a:ext uri="{FF2B5EF4-FFF2-40B4-BE49-F238E27FC236}">
                <a16:creationId xmlns:a16="http://schemas.microsoft.com/office/drawing/2014/main" id="{B31DC545-5B50-4049-A713-387790471B75}"/>
              </a:ext>
            </a:extLst>
          </p:cNvPr>
          <p:cNvCxnSpPr/>
          <p:nvPr/>
        </p:nvCxnSpPr>
        <p:spPr>
          <a:xfrm rot="10800000" flipH="1">
            <a:off x="3434719" y="3947092"/>
            <a:ext cx="859200" cy="698100"/>
          </a:xfrm>
          <a:prstGeom prst="straightConnector1">
            <a:avLst/>
          </a:prstGeom>
          <a:noFill/>
          <a:ln w="38100" cap="flat" cmpd="sng">
            <a:solidFill>
              <a:schemeClr val="dk2"/>
            </a:solidFill>
            <a:prstDash val="solid"/>
            <a:round/>
            <a:headEnd type="none" w="med" len="med"/>
            <a:tailEnd type="none" w="med" len="med"/>
          </a:ln>
        </p:spPr>
      </p:cxnSp>
      <p:cxnSp>
        <p:nvCxnSpPr>
          <p:cNvPr id="11" name="Google Shape;375;p35">
            <a:extLst>
              <a:ext uri="{FF2B5EF4-FFF2-40B4-BE49-F238E27FC236}">
                <a16:creationId xmlns:a16="http://schemas.microsoft.com/office/drawing/2014/main" id="{B74C7CBA-74BE-48D2-BD9A-A7BCDE9F5A4E}"/>
              </a:ext>
            </a:extLst>
          </p:cNvPr>
          <p:cNvCxnSpPr/>
          <p:nvPr/>
        </p:nvCxnSpPr>
        <p:spPr>
          <a:xfrm>
            <a:off x="3445450" y="3258155"/>
            <a:ext cx="0" cy="1100700"/>
          </a:xfrm>
          <a:prstGeom prst="straightConnector1">
            <a:avLst/>
          </a:prstGeom>
          <a:noFill/>
          <a:ln w="38100" cap="flat" cmpd="sng">
            <a:solidFill>
              <a:schemeClr val="dk2"/>
            </a:solidFill>
            <a:prstDash val="solid"/>
            <a:round/>
            <a:headEnd type="none" w="med" len="med"/>
            <a:tailEnd type="none" w="med" len="med"/>
          </a:ln>
        </p:spPr>
      </p:cxnSp>
      <p:cxnSp>
        <p:nvCxnSpPr>
          <p:cNvPr id="12" name="Google Shape;376;p35">
            <a:extLst>
              <a:ext uri="{FF2B5EF4-FFF2-40B4-BE49-F238E27FC236}">
                <a16:creationId xmlns:a16="http://schemas.microsoft.com/office/drawing/2014/main" id="{BC37C526-BAC0-4D99-80BB-124CAE74DF68}"/>
              </a:ext>
            </a:extLst>
          </p:cNvPr>
          <p:cNvCxnSpPr>
            <a:stCxn id="16" idx="3"/>
          </p:cNvCxnSpPr>
          <p:nvPr/>
        </p:nvCxnSpPr>
        <p:spPr>
          <a:xfrm>
            <a:off x="2836856" y="3740729"/>
            <a:ext cx="1317300" cy="0"/>
          </a:xfrm>
          <a:prstGeom prst="straightConnector1">
            <a:avLst/>
          </a:prstGeom>
          <a:noFill/>
          <a:ln w="38100" cap="flat" cmpd="sng">
            <a:solidFill>
              <a:schemeClr val="dk2"/>
            </a:solidFill>
            <a:prstDash val="solid"/>
            <a:round/>
            <a:headEnd type="none" w="med" len="med"/>
            <a:tailEnd type="none" w="med" len="med"/>
          </a:ln>
        </p:spPr>
      </p:cxnSp>
      <p:pic>
        <p:nvPicPr>
          <p:cNvPr id="13" name="Google Shape;378;p35" descr="Ethereum - Wikipedia">
            <a:extLst>
              <a:ext uri="{FF2B5EF4-FFF2-40B4-BE49-F238E27FC236}">
                <a16:creationId xmlns:a16="http://schemas.microsoft.com/office/drawing/2014/main" id="{55C68690-EF5A-4969-B2E2-48BBEF86CAA6}"/>
              </a:ext>
            </a:extLst>
          </p:cNvPr>
          <p:cNvPicPr preferRelativeResize="0"/>
          <p:nvPr/>
        </p:nvPicPr>
        <p:blipFill>
          <a:blip r:embed="rId3">
            <a:alphaModFix/>
          </a:blip>
          <a:stretch>
            <a:fillRect/>
          </a:stretch>
        </p:blipFill>
        <p:spPr>
          <a:xfrm>
            <a:off x="3007519" y="4137418"/>
            <a:ext cx="875862" cy="875862"/>
          </a:xfrm>
          <a:prstGeom prst="rect">
            <a:avLst/>
          </a:prstGeom>
          <a:noFill/>
          <a:ln>
            <a:noFill/>
          </a:ln>
        </p:spPr>
      </p:pic>
      <p:pic>
        <p:nvPicPr>
          <p:cNvPr id="14" name="Google Shape;379;p35" descr="Dogecoin Logo.png">
            <a:extLst>
              <a:ext uri="{FF2B5EF4-FFF2-40B4-BE49-F238E27FC236}">
                <a16:creationId xmlns:a16="http://schemas.microsoft.com/office/drawing/2014/main" id="{F4FF2D0B-C75D-4E22-875C-A108801A9238}"/>
              </a:ext>
            </a:extLst>
          </p:cNvPr>
          <p:cNvPicPr preferRelativeResize="0"/>
          <p:nvPr/>
        </p:nvPicPr>
        <p:blipFill>
          <a:blip r:embed="rId4">
            <a:alphaModFix/>
          </a:blip>
          <a:stretch>
            <a:fillRect/>
          </a:stretch>
        </p:blipFill>
        <p:spPr>
          <a:xfrm>
            <a:off x="3007519" y="2382255"/>
            <a:ext cx="875862" cy="875862"/>
          </a:xfrm>
          <a:prstGeom prst="rect">
            <a:avLst/>
          </a:prstGeom>
          <a:noFill/>
          <a:ln>
            <a:noFill/>
          </a:ln>
        </p:spPr>
      </p:pic>
      <p:pic>
        <p:nvPicPr>
          <p:cNvPr id="15" name="Google Shape;380;p35" descr="Stellar Symbol.png">
            <a:extLst>
              <a:ext uri="{FF2B5EF4-FFF2-40B4-BE49-F238E27FC236}">
                <a16:creationId xmlns:a16="http://schemas.microsoft.com/office/drawing/2014/main" id="{719D663D-9868-4BF9-9BC5-15FC26F7E474}"/>
              </a:ext>
            </a:extLst>
          </p:cNvPr>
          <p:cNvPicPr preferRelativeResize="0"/>
          <p:nvPr/>
        </p:nvPicPr>
        <p:blipFill>
          <a:blip r:embed="rId5">
            <a:alphaModFix/>
          </a:blip>
          <a:stretch>
            <a:fillRect/>
          </a:stretch>
        </p:blipFill>
        <p:spPr>
          <a:xfrm>
            <a:off x="4048068" y="3346385"/>
            <a:ext cx="932860" cy="788684"/>
          </a:xfrm>
          <a:prstGeom prst="rect">
            <a:avLst/>
          </a:prstGeom>
          <a:noFill/>
          <a:ln>
            <a:noFill/>
          </a:ln>
        </p:spPr>
      </p:pic>
      <p:pic>
        <p:nvPicPr>
          <p:cNvPr id="16" name="Google Shape;377;p35" descr="Prevailing bitcoin logo">
            <a:extLst>
              <a:ext uri="{FF2B5EF4-FFF2-40B4-BE49-F238E27FC236}">
                <a16:creationId xmlns:a16="http://schemas.microsoft.com/office/drawing/2014/main" id="{1CCF7236-BE7F-4C12-A0A9-15BE7B3E1D2F}"/>
              </a:ext>
            </a:extLst>
          </p:cNvPr>
          <p:cNvPicPr preferRelativeResize="0"/>
          <p:nvPr/>
        </p:nvPicPr>
        <p:blipFill rotWithShape="1">
          <a:blip r:embed="rId6">
            <a:alphaModFix/>
          </a:blip>
          <a:srcRect r="79062"/>
          <a:stretch/>
        </p:blipFill>
        <p:spPr>
          <a:xfrm>
            <a:off x="1960993" y="3301077"/>
            <a:ext cx="875863" cy="879304"/>
          </a:xfrm>
          <a:prstGeom prst="rect">
            <a:avLst/>
          </a:prstGeom>
          <a:noFill/>
          <a:ln>
            <a:noFill/>
          </a:ln>
        </p:spPr>
      </p:pic>
      <p:sp>
        <p:nvSpPr>
          <p:cNvPr id="17" name="TextBox 16">
            <a:extLst>
              <a:ext uri="{FF2B5EF4-FFF2-40B4-BE49-F238E27FC236}">
                <a16:creationId xmlns:a16="http://schemas.microsoft.com/office/drawing/2014/main" id="{05C7F497-56DE-4E66-9D9C-9DE0D0CDFA4F}"/>
              </a:ext>
            </a:extLst>
          </p:cNvPr>
          <p:cNvSpPr txBox="1"/>
          <p:nvPr/>
        </p:nvSpPr>
        <p:spPr>
          <a:xfrm>
            <a:off x="1830300" y="5031917"/>
            <a:ext cx="3244620" cy="646331"/>
          </a:xfrm>
          <a:prstGeom prst="rect">
            <a:avLst/>
          </a:prstGeom>
          <a:noFill/>
        </p:spPr>
        <p:txBody>
          <a:bodyPr wrap="square" rtlCol="0">
            <a:spAutoFit/>
          </a:bodyPr>
          <a:lstStyle/>
          <a:p>
            <a:pPr algn="ctr"/>
            <a:r>
              <a:rPr lang="en-US" dirty="0"/>
              <a:t>Decentralized trading allows anyone to “become a bank”.</a:t>
            </a:r>
          </a:p>
        </p:txBody>
      </p:sp>
    </p:spTree>
    <p:extLst>
      <p:ext uri="{BB962C8B-B14F-4D97-AF65-F5344CB8AC3E}">
        <p14:creationId xmlns:p14="http://schemas.microsoft.com/office/powerpoint/2010/main" val="31203886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E9D57-B970-4962-A4EF-56B94750D31E}"/>
              </a:ext>
            </a:extLst>
          </p:cNvPr>
          <p:cNvSpPr>
            <a:spLocks noGrp="1"/>
          </p:cNvSpPr>
          <p:nvPr>
            <p:ph type="title"/>
          </p:nvPr>
        </p:nvSpPr>
        <p:spPr/>
        <p:txBody>
          <a:bodyPr>
            <a:normAutofit fontScale="90000"/>
          </a:bodyPr>
          <a:lstStyle/>
          <a:p>
            <a:r>
              <a:rPr lang="en-US" dirty="0"/>
              <a:t>Specific, “unit” types of digital collectibles form the NFT (non-fungible token) economy.</a:t>
            </a:r>
          </a:p>
        </p:txBody>
      </p:sp>
      <p:sp>
        <p:nvSpPr>
          <p:cNvPr id="4" name="Slide Number Placeholder 3">
            <a:extLst>
              <a:ext uri="{FF2B5EF4-FFF2-40B4-BE49-F238E27FC236}">
                <a16:creationId xmlns:a16="http://schemas.microsoft.com/office/drawing/2014/main" id="{3A15CC66-EC19-4994-8609-3CCF13D30E04}"/>
              </a:ext>
            </a:extLst>
          </p:cNvPr>
          <p:cNvSpPr>
            <a:spLocks noGrp="1"/>
          </p:cNvSpPr>
          <p:nvPr>
            <p:ph type="sldNum" sz="quarter" idx="12"/>
          </p:nvPr>
        </p:nvSpPr>
        <p:spPr/>
        <p:txBody>
          <a:bodyPr/>
          <a:lstStyle/>
          <a:p>
            <a:fld id="{0B02C7C3-1F9D-495C-A818-668CCDC0E8E2}" type="slidenum">
              <a:rPr lang="en-US" smtClean="0">
                <a:solidFill>
                  <a:srgbClr val="C00000"/>
                </a:solidFill>
              </a:rPr>
              <a:t>49</a:t>
            </a:fld>
            <a:endParaRPr lang="en-US">
              <a:solidFill>
                <a:srgbClr val="C00000"/>
              </a:solidFill>
            </a:endParaRPr>
          </a:p>
        </p:txBody>
      </p:sp>
      <p:grpSp>
        <p:nvGrpSpPr>
          <p:cNvPr id="28" name="Group 27">
            <a:extLst>
              <a:ext uri="{FF2B5EF4-FFF2-40B4-BE49-F238E27FC236}">
                <a16:creationId xmlns:a16="http://schemas.microsoft.com/office/drawing/2014/main" id="{0CCBC7E8-F1C2-458D-9B7F-68A199E259F7}"/>
              </a:ext>
            </a:extLst>
          </p:cNvPr>
          <p:cNvGrpSpPr/>
          <p:nvPr/>
        </p:nvGrpSpPr>
        <p:grpSpPr>
          <a:xfrm>
            <a:off x="974230" y="2839449"/>
            <a:ext cx="10335080" cy="2368140"/>
            <a:chOff x="1881420" y="3531870"/>
            <a:chExt cx="8520700" cy="1952400"/>
          </a:xfrm>
        </p:grpSpPr>
        <p:sp>
          <p:nvSpPr>
            <p:cNvPr id="5" name="Google Shape;325;p32">
              <a:extLst>
                <a:ext uri="{FF2B5EF4-FFF2-40B4-BE49-F238E27FC236}">
                  <a16:creationId xmlns:a16="http://schemas.microsoft.com/office/drawing/2014/main" id="{D013A1ED-E3FD-4C16-B043-C8A29BBDF222}"/>
                </a:ext>
              </a:extLst>
            </p:cNvPr>
            <p:cNvSpPr/>
            <p:nvPr/>
          </p:nvSpPr>
          <p:spPr>
            <a:xfrm>
              <a:off x="1881545" y="3531870"/>
              <a:ext cx="2451600" cy="369300"/>
            </a:xfrm>
            <a:prstGeom prst="rect">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000000"/>
                  </a:solidFill>
                </a:rPr>
                <a:t>Block 0</a:t>
              </a:r>
              <a:endParaRPr sz="2400">
                <a:solidFill>
                  <a:srgbClr val="000000"/>
                </a:solidFill>
              </a:endParaRPr>
            </a:p>
          </p:txBody>
        </p:sp>
        <p:sp>
          <p:nvSpPr>
            <p:cNvPr id="6" name="Google Shape;326;p32">
              <a:extLst>
                <a:ext uri="{FF2B5EF4-FFF2-40B4-BE49-F238E27FC236}">
                  <a16:creationId xmlns:a16="http://schemas.microsoft.com/office/drawing/2014/main" id="{32EC2277-F11A-43B0-950C-0D8D43C069B2}"/>
                </a:ext>
              </a:extLst>
            </p:cNvPr>
            <p:cNvSpPr/>
            <p:nvPr/>
          </p:nvSpPr>
          <p:spPr>
            <a:xfrm>
              <a:off x="2188245" y="3901170"/>
              <a:ext cx="1838100" cy="242400"/>
            </a:xfrm>
            <a:prstGeom prst="rect">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000000"/>
                  </a:solidFill>
                </a:rPr>
                <a:t>2021-05-14 00:00:00</a:t>
              </a:r>
              <a:endParaRPr sz="1600">
                <a:solidFill>
                  <a:srgbClr val="000000"/>
                </a:solidFill>
              </a:endParaRPr>
            </a:p>
          </p:txBody>
        </p:sp>
        <p:sp>
          <p:nvSpPr>
            <p:cNvPr id="7" name="Google Shape;327;p32">
              <a:extLst>
                <a:ext uri="{FF2B5EF4-FFF2-40B4-BE49-F238E27FC236}">
                  <a16:creationId xmlns:a16="http://schemas.microsoft.com/office/drawing/2014/main" id="{A1E622AE-A0FD-4300-AA5C-27B40B0AA6B2}"/>
                </a:ext>
              </a:extLst>
            </p:cNvPr>
            <p:cNvSpPr/>
            <p:nvPr/>
          </p:nvSpPr>
          <p:spPr>
            <a:xfrm>
              <a:off x="2188245" y="4385970"/>
              <a:ext cx="1838100" cy="1098300"/>
            </a:xfrm>
            <a:prstGeom prst="rect">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000000"/>
                  </a:solidFill>
                </a:rPr>
                <a:t>Message:</a:t>
              </a:r>
              <a:endParaRPr sz="1600">
                <a:solidFill>
                  <a:srgbClr val="000000"/>
                </a:solidFill>
              </a:endParaRPr>
            </a:p>
          </p:txBody>
        </p:sp>
        <p:sp>
          <p:nvSpPr>
            <p:cNvPr id="8" name="Google Shape;328;p32">
              <a:extLst>
                <a:ext uri="{FF2B5EF4-FFF2-40B4-BE49-F238E27FC236}">
                  <a16:creationId xmlns:a16="http://schemas.microsoft.com/office/drawing/2014/main" id="{4C90607C-1C89-497B-83E4-DAAEDD755284}"/>
                </a:ext>
              </a:extLst>
            </p:cNvPr>
            <p:cNvSpPr/>
            <p:nvPr/>
          </p:nvSpPr>
          <p:spPr>
            <a:xfrm rot="-5400000">
              <a:off x="3391470" y="4540420"/>
              <a:ext cx="1581000" cy="302400"/>
            </a:xfrm>
            <a:prstGeom prst="rect">
              <a:avLst/>
            </a:prstGeom>
            <a:solidFill>
              <a:srgbClr val="FFFFFF"/>
            </a:solidFill>
            <a:ln w="952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50">
                  <a:solidFill>
                    <a:srgbClr val="000000"/>
                  </a:solidFill>
                  <a:latin typeface="Consolas"/>
                  <a:ea typeface="Consolas"/>
                  <a:cs typeface="Consolas"/>
                  <a:sym typeface="Consolas"/>
                </a:rPr>
                <a:t>000 ... </a:t>
              </a:r>
              <a:r>
                <a:rPr lang="en" sz="2400">
                  <a:solidFill>
                    <a:srgbClr val="000000"/>
                  </a:solidFill>
                  <a:latin typeface="Consolas"/>
                  <a:ea typeface="Consolas"/>
                  <a:cs typeface="Consolas"/>
                  <a:sym typeface="Consolas"/>
                </a:rPr>
                <a:t>cfb6</a:t>
              </a:r>
              <a:endParaRPr sz="2400">
                <a:solidFill>
                  <a:srgbClr val="000000"/>
                </a:solidFill>
                <a:latin typeface="Consolas"/>
                <a:ea typeface="Consolas"/>
                <a:cs typeface="Consolas"/>
                <a:sym typeface="Consolas"/>
              </a:endParaRPr>
            </a:p>
          </p:txBody>
        </p:sp>
        <p:sp>
          <p:nvSpPr>
            <p:cNvPr id="9" name="Google Shape;329;p32">
              <a:extLst>
                <a:ext uri="{FF2B5EF4-FFF2-40B4-BE49-F238E27FC236}">
                  <a16:creationId xmlns:a16="http://schemas.microsoft.com/office/drawing/2014/main" id="{A40AFDAB-DA01-45C6-A93A-4D505AC4F733}"/>
                </a:ext>
              </a:extLst>
            </p:cNvPr>
            <p:cNvSpPr/>
            <p:nvPr/>
          </p:nvSpPr>
          <p:spPr>
            <a:xfrm rot="-5400000">
              <a:off x="1242120" y="4540420"/>
              <a:ext cx="1581000" cy="302400"/>
            </a:xfrm>
            <a:prstGeom prst="rect">
              <a:avLst/>
            </a:prstGeom>
            <a:solidFill>
              <a:srgbClr val="FFFFFF"/>
            </a:solidFill>
            <a:ln w="952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50">
                  <a:solidFill>
                    <a:srgbClr val="000000"/>
                  </a:solidFill>
                  <a:latin typeface="Consolas"/>
                  <a:ea typeface="Consolas"/>
                  <a:cs typeface="Consolas"/>
                  <a:sym typeface="Consolas"/>
                </a:rPr>
                <a:t>0</a:t>
              </a:r>
              <a:endParaRPr sz="1050">
                <a:solidFill>
                  <a:srgbClr val="000000"/>
                </a:solidFill>
                <a:latin typeface="Consolas"/>
                <a:ea typeface="Consolas"/>
                <a:cs typeface="Consolas"/>
                <a:sym typeface="Consolas"/>
              </a:endParaRPr>
            </a:p>
          </p:txBody>
        </p:sp>
        <p:sp>
          <p:nvSpPr>
            <p:cNvPr id="10" name="Google Shape;330;p32">
              <a:extLst>
                <a:ext uri="{FF2B5EF4-FFF2-40B4-BE49-F238E27FC236}">
                  <a16:creationId xmlns:a16="http://schemas.microsoft.com/office/drawing/2014/main" id="{774CD0E0-B04B-455E-893B-E0F56AAC0A88}"/>
                </a:ext>
              </a:extLst>
            </p:cNvPr>
            <p:cNvSpPr/>
            <p:nvPr/>
          </p:nvSpPr>
          <p:spPr>
            <a:xfrm>
              <a:off x="2188245" y="4143570"/>
              <a:ext cx="1838100" cy="242400"/>
            </a:xfrm>
            <a:prstGeom prst="rect">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000000"/>
                  </a:solidFill>
                </a:rPr>
                <a:t>Nonce: 278</a:t>
              </a:r>
              <a:endParaRPr sz="1600">
                <a:solidFill>
                  <a:srgbClr val="000000"/>
                </a:solidFill>
              </a:endParaRPr>
            </a:p>
          </p:txBody>
        </p:sp>
        <p:sp>
          <p:nvSpPr>
            <p:cNvPr id="11" name="Google Shape;331;p32">
              <a:extLst>
                <a:ext uri="{FF2B5EF4-FFF2-40B4-BE49-F238E27FC236}">
                  <a16:creationId xmlns:a16="http://schemas.microsoft.com/office/drawing/2014/main" id="{57984534-3E52-4BE2-BF87-7EAF9AAAFB9A}"/>
                </a:ext>
              </a:extLst>
            </p:cNvPr>
            <p:cNvSpPr/>
            <p:nvPr/>
          </p:nvSpPr>
          <p:spPr>
            <a:xfrm>
              <a:off x="4915970" y="3531870"/>
              <a:ext cx="2451600" cy="369300"/>
            </a:xfrm>
            <a:prstGeom prst="rect">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000000"/>
                  </a:solidFill>
                </a:rPr>
                <a:t>Block 1</a:t>
              </a:r>
              <a:endParaRPr sz="2400">
                <a:solidFill>
                  <a:srgbClr val="000000"/>
                </a:solidFill>
              </a:endParaRPr>
            </a:p>
          </p:txBody>
        </p:sp>
        <p:sp>
          <p:nvSpPr>
            <p:cNvPr id="12" name="Google Shape;332;p32">
              <a:extLst>
                <a:ext uri="{FF2B5EF4-FFF2-40B4-BE49-F238E27FC236}">
                  <a16:creationId xmlns:a16="http://schemas.microsoft.com/office/drawing/2014/main" id="{61EB4EAF-C2CB-4A33-8C67-F27560DE7933}"/>
                </a:ext>
              </a:extLst>
            </p:cNvPr>
            <p:cNvSpPr/>
            <p:nvPr/>
          </p:nvSpPr>
          <p:spPr>
            <a:xfrm>
              <a:off x="5222670" y="3901170"/>
              <a:ext cx="1838100" cy="242400"/>
            </a:xfrm>
            <a:prstGeom prst="rect">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000000"/>
                  </a:solidFill>
                </a:rPr>
                <a:t>2021-05-14 00:00:00</a:t>
              </a:r>
              <a:endParaRPr sz="1600">
                <a:solidFill>
                  <a:srgbClr val="000000"/>
                </a:solidFill>
              </a:endParaRPr>
            </a:p>
          </p:txBody>
        </p:sp>
        <p:sp>
          <p:nvSpPr>
            <p:cNvPr id="13" name="Google Shape;333;p32">
              <a:extLst>
                <a:ext uri="{FF2B5EF4-FFF2-40B4-BE49-F238E27FC236}">
                  <a16:creationId xmlns:a16="http://schemas.microsoft.com/office/drawing/2014/main" id="{BE52E6DC-84DB-440E-8D86-08FEC3A0A852}"/>
                </a:ext>
              </a:extLst>
            </p:cNvPr>
            <p:cNvSpPr/>
            <p:nvPr/>
          </p:nvSpPr>
          <p:spPr>
            <a:xfrm>
              <a:off x="5222670" y="4385970"/>
              <a:ext cx="1838100" cy="1098300"/>
            </a:xfrm>
            <a:prstGeom prst="rect">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000000"/>
                  </a:solidFill>
                </a:rPr>
                <a:t>Message:</a:t>
              </a:r>
              <a:endParaRPr sz="1600">
                <a:solidFill>
                  <a:srgbClr val="000000"/>
                </a:solidFill>
              </a:endParaRPr>
            </a:p>
          </p:txBody>
        </p:sp>
        <p:sp>
          <p:nvSpPr>
            <p:cNvPr id="14" name="Google Shape;334;p32">
              <a:extLst>
                <a:ext uri="{FF2B5EF4-FFF2-40B4-BE49-F238E27FC236}">
                  <a16:creationId xmlns:a16="http://schemas.microsoft.com/office/drawing/2014/main" id="{55E1BDAD-791B-48CA-8537-F978A1EC9022}"/>
                </a:ext>
              </a:extLst>
            </p:cNvPr>
            <p:cNvSpPr/>
            <p:nvPr/>
          </p:nvSpPr>
          <p:spPr>
            <a:xfrm rot="-5400000">
              <a:off x="6425895" y="4540420"/>
              <a:ext cx="1581000" cy="302400"/>
            </a:xfrm>
            <a:prstGeom prst="rect">
              <a:avLst/>
            </a:prstGeom>
            <a:solidFill>
              <a:srgbClr val="FFFFFF"/>
            </a:solidFill>
            <a:ln w="952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50">
                  <a:solidFill>
                    <a:srgbClr val="000000"/>
                  </a:solidFill>
                  <a:latin typeface="Consolas"/>
                  <a:ea typeface="Consolas"/>
                  <a:cs typeface="Consolas"/>
                  <a:sym typeface="Consolas"/>
                </a:rPr>
                <a:t>000 ... </a:t>
              </a:r>
              <a:r>
                <a:rPr lang="en" sz="2400">
                  <a:solidFill>
                    <a:srgbClr val="000000"/>
                  </a:solidFill>
                  <a:latin typeface="Consolas"/>
                  <a:ea typeface="Consolas"/>
                  <a:cs typeface="Consolas"/>
                  <a:sym typeface="Consolas"/>
                </a:rPr>
                <a:t>f38a</a:t>
              </a:r>
              <a:endParaRPr sz="2400">
                <a:solidFill>
                  <a:srgbClr val="000000"/>
                </a:solidFill>
                <a:latin typeface="Consolas"/>
                <a:ea typeface="Consolas"/>
                <a:cs typeface="Consolas"/>
                <a:sym typeface="Consolas"/>
              </a:endParaRPr>
            </a:p>
          </p:txBody>
        </p:sp>
        <p:sp>
          <p:nvSpPr>
            <p:cNvPr id="15" name="Google Shape;335;p32">
              <a:extLst>
                <a:ext uri="{FF2B5EF4-FFF2-40B4-BE49-F238E27FC236}">
                  <a16:creationId xmlns:a16="http://schemas.microsoft.com/office/drawing/2014/main" id="{C71D1BD8-7201-4BFF-8F78-BC70F0A03133}"/>
                </a:ext>
              </a:extLst>
            </p:cNvPr>
            <p:cNvSpPr/>
            <p:nvPr/>
          </p:nvSpPr>
          <p:spPr>
            <a:xfrm rot="-5400000">
              <a:off x="4276545" y="4540420"/>
              <a:ext cx="1581000" cy="302400"/>
            </a:xfrm>
            <a:prstGeom prst="rect">
              <a:avLst/>
            </a:prstGeom>
            <a:solidFill>
              <a:srgbClr val="FFFFFF"/>
            </a:solidFill>
            <a:ln w="952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50">
                  <a:solidFill>
                    <a:srgbClr val="000000"/>
                  </a:solidFill>
                  <a:latin typeface="Consolas"/>
                  <a:ea typeface="Consolas"/>
                  <a:cs typeface="Consolas"/>
                  <a:sym typeface="Consolas"/>
                </a:rPr>
                <a:t>000 ... </a:t>
              </a:r>
              <a:r>
                <a:rPr lang="en" sz="2400">
                  <a:solidFill>
                    <a:srgbClr val="000000"/>
                  </a:solidFill>
                  <a:latin typeface="Consolas"/>
                  <a:ea typeface="Consolas"/>
                  <a:cs typeface="Consolas"/>
                  <a:sym typeface="Consolas"/>
                </a:rPr>
                <a:t>cfb6</a:t>
              </a:r>
              <a:endParaRPr sz="1050">
                <a:solidFill>
                  <a:srgbClr val="000000"/>
                </a:solidFill>
                <a:latin typeface="Consolas"/>
                <a:ea typeface="Consolas"/>
                <a:cs typeface="Consolas"/>
                <a:sym typeface="Consolas"/>
              </a:endParaRPr>
            </a:p>
          </p:txBody>
        </p:sp>
        <p:sp>
          <p:nvSpPr>
            <p:cNvPr id="16" name="Google Shape;336;p32">
              <a:extLst>
                <a:ext uri="{FF2B5EF4-FFF2-40B4-BE49-F238E27FC236}">
                  <a16:creationId xmlns:a16="http://schemas.microsoft.com/office/drawing/2014/main" id="{CC064641-D967-4038-959E-452C7BB6A7AB}"/>
                </a:ext>
              </a:extLst>
            </p:cNvPr>
            <p:cNvSpPr/>
            <p:nvPr/>
          </p:nvSpPr>
          <p:spPr>
            <a:xfrm>
              <a:off x="5222670" y="4143570"/>
              <a:ext cx="1838100" cy="242400"/>
            </a:xfrm>
            <a:prstGeom prst="rect">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000000"/>
                  </a:solidFill>
                </a:rPr>
                <a:t>Nonce: 740</a:t>
              </a:r>
              <a:endParaRPr sz="1600">
                <a:solidFill>
                  <a:srgbClr val="000000"/>
                </a:solidFill>
              </a:endParaRPr>
            </a:p>
          </p:txBody>
        </p:sp>
        <p:cxnSp>
          <p:nvCxnSpPr>
            <p:cNvPr id="17" name="Google Shape;337;p32">
              <a:extLst>
                <a:ext uri="{FF2B5EF4-FFF2-40B4-BE49-F238E27FC236}">
                  <a16:creationId xmlns:a16="http://schemas.microsoft.com/office/drawing/2014/main" id="{F36C6FFD-6573-4444-A5EB-E84FBE84FE92}"/>
                </a:ext>
              </a:extLst>
            </p:cNvPr>
            <p:cNvCxnSpPr>
              <a:stCxn id="15" idx="0"/>
              <a:endCxn id="8" idx="2"/>
            </p:cNvCxnSpPr>
            <p:nvPr/>
          </p:nvCxnSpPr>
          <p:spPr>
            <a:xfrm rot="10800000">
              <a:off x="4333245" y="4691620"/>
              <a:ext cx="582600" cy="0"/>
            </a:xfrm>
            <a:prstGeom prst="straightConnector1">
              <a:avLst/>
            </a:prstGeom>
            <a:noFill/>
            <a:ln w="9525" cap="flat" cmpd="sng">
              <a:solidFill>
                <a:srgbClr val="595959"/>
              </a:solidFill>
              <a:prstDash val="solid"/>
              <a:round/>
              <a:headEnd type="none" w="med" len="med"/>
              <a:tailEnd type="stealth" w="med" len="med"/>
            </a:ln>
          </p:spPr>
        </p:cxnSp>
        <p:sp>
          <p:nvSpPr>
            <p:cNvPr id="18" name="Google Shape;338;p32">
              <a:extLst>
                <a:ext uri="{FF2B5EF4-FFF2-40B4-BE49-F238E27FC236}">
                  <a16:creationId xmlns:a16="http://schemas.microsoft.com/office/drawing/2014/main" id="{38346861-561A-46EC-A23F-2FE25D18990D}"/>
                </a:ext>
              </a:extLst>
            </p:cNvPr>
            <p:cNvSpPr/>
            <p:nvPr/>
          </p:nvSpPr>
          <p:spPr>
            <a:xfrm>
              <a:off x="7950495" y="3531870"/>
              <a:ext cx="2451600" cy="369300"/>
            </a:xfrm>
            <a:prstGeom prst="rect">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000000"/>
                  </a:solidFill>
                </a:rPr>
                <a:t>Block 2</a:t>
              </a:r>
              <a:endParaRPr sz="2400">
                <a:solidFill>
                  <a:srgbClr val="000000"/>
                </a:solidFill>
              </a:endParaRPr>
            </a:p>
          </p:txBody>
        </p:sp>
        <p:sp>
          <p:nvSpPr>
            <p:cNvPr id="19" name="Google Shape;339;p32">
              <a:extLst>
                <a:ext uri="{FF2B5EF4-FFF2-40B4-BE49-F238E27FC236}">
                  <a16:creationId xmlns:a16="http://schemas.microsoft.com/office/drawing/2014/main" id="{BE7F0A0C-0CA0-48CC-B16F-A824D7177DD1}"/>
                </a:ext>
              </a:extLst>
            </p:cNvPr>
            <p:cNvSpPr/>
            <p:nvPr/>
          </p:nvSpPr>
          <p:spPr>
            <a:xfrm>
              <a:off x="8257195" y="3901170"/>
              <a:ext cx="1838100" cy="242400"/>
            </a:xfrm>
            <a:prstGeom prst="rect">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000000"/>
                  </a:solidFill>
                </a:rPr>
                <a:t>2021-05-14 00:00:00</a:t>
              </a:r>
              <a:endParaRPr sz="1600">
                <a:solidFill>
                  <a:srgbClr val="000000"/>
                </a:solidFill>
              </a:endParaRPr>
            </a:p>
          </p:txBody>
        </p:sp>
        <p:sp>
          <p:nvSpPr>
            <p:cNvPr id="20" name="Google Shape;340;p32">
              <a:extLst>
                <a:ext uri="{FF2B5EF4-FFF2-40B4-BE49-F238E27FC236}">
                  <a16:creationId xmlns:a16="http://schemas.microsoft.com/office/drawing/2014/main" id="{FD21ADBC-FB46-4D4C-BE64-BDC8A4D08593}"/>
                </a:ext>
              </a:extLst>
            </p:cNvPr>
            <p:cNvSpPr/>
            <p:nvPr/>
          </p:nvSpPr>
          <p:spPr>
            <a:xfrm>
              <a:off x="8257195" y="4385970"/>
              <a:ext cx="1838100" cy="1098300"/>
            </a:xfrm>
            <a:prstGeom prst="rect">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000000"/>
                  </a:solidFill>
                </a:rPr>
                <a:t>Message:</a:t>
              </a:r>
              <a:endParaRPr sz="1600">
                <a:solidFill>
                  <a:srgbClr val="000000"/>
                </a:solidFill>
              </a:endParaRPr>
            </a:p>
            <a:p>
              <a:pPr marL="0" lvl="0" indent="0" algn="l" rtl="0">
                <a:spcBef>
                  <a:spcPts val="0"/>
                </a:spcBef>
                <a:spcAft>
                  <a:spcPts val="0"/>
                </a:spcAft>
                <a:buNone/>
              </a:pPr>
              <a:endParaRPr sz="1600">
                <a:solidFill>
                  <a:srgbClr val="000000"/>
                </a:solidFill>
              </a:endParaRPr>
            </a:p>
          </p:txBody>
        </p:sp>
        <p:sp>
          <p:nvSpPr>
            <p:cNvPr id="21" name="Google Shape;341;p32">
              <a:extLst>
                <a:ext uri="{FF2B5EF4-FFF2-40B4-BE49-F238E27FC236}">
                  <a16:creationId xmlns:a16="http://schemas.microsoft.com/office/drawing/2014/main" id="{BF9173DC-8079-4AEB-91C2-EE40A5E45E52}"/>
                </a:ext>
              </a:extLst>
            </p:cNvPr>
            <p:cNvSpPr/>
            <p:nvPr/>
          </p:nvSpPr>
          <p:spPr>
            <a:xfrm rot="-5400000">
              <a:off x="9460420" y="4540420"/>
              <a:ext cx="1581000" cy="302400"/>
            </a:xfrm>
            <a:prstGeom prst="rect">
              <a:avLst/>
            </a:prstGeom>
            <a:solidFill>
              <a:srgbClr val="FFFFFF"/>
            </a:solidFill>
            <a:ln w="952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50">
                  <a:solidFill>
                    <a:srgbClr val="000000"/>
                  </a:solidFill>
                  <a:latin typeface="Consolas"/>
                  <a:ea typeface="Consolas"/>
                  <a:cs typeface="Consolas"/>
                  <a:sym typeface="Consolas"/>
                </a:rPr>
                <a:t>000 ... </a:t>
              </a:r>
              <a:r>
                <a:rPr lang="en" sz="2400">
                  <a:solidFill>
                    <a:srgbClr val="000000"/>
                  </a:solidFill>
                  <a:latin typeface="Consolas"/>
                  <a:ea typeface="Consolas"/>
                  <a:cs typeface="Consolas"/>
                  <a:sym typeface="Consolas"/>
                </a:rPr>
                <a:t>b055</a:t>
              </a:r>
              <a:endParaRPr sz="2400">
                <a:solidFill>
                  <a:srgbClr val="000000"/>
                </a:solidFill>
                <a:latin typeface="Consolas"/>
                <a:ea typeface="Consolas"/>
                <a:cs typeface="Consolas"/>
                <a:sym typeface="Consolas"/>
              </a:endParaRPr>
            </a:p>
          </p:txBody>
        </p:sp>
        <p:sp>
          <p:nvSpPr>
            <p:cNvPr id="22" name="Google Shape;342;p32">
              <a:extLst>
                <a:ext uri="{FF2B5EF4-FFF2-40B4-BE49-F238E27FC236}">
                  <a16:creationId xmlns:a16="http://schemas.microsoft.com/office/drawing/2014/main" id="{7029EEF6-16D4-4FA5-8858-8BB97580F263}"/>
                </a:ext>
              </a:extLst>
            </p:cNvPr>
            <p:cNvSpPr/>
            <p:nvPr/>
          </p:nvSpPr>
          <p:spPr>
            <a:xfrm rot="-5400000">
              <a:off x="7311070" y="4540420"/>
              <a:ext cx="1581000" cy="302400"/>
            </a:xfrm>
            <a:prstGeom prst="rect">
              <a:avLst/>
            </a:prstGeom>
            <a:solidFill>
              <a:srgbClr val="FFFFFF"/>
            </a:solidFill>
            <a:ln w="952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50">
                  <a:solidFill>
                    <a:srgbClr val="000000"/>
                  </a:solidFill>
                  <a:latin typeface="Consolas"/>
                  <a:ea typeface="Consolas"/>
                  <a:cs typeface="Consolas"/>
                  <a:sym typeface="Consolas"/>
                </a:rPr>
                <a:t>000 ... </a:t>
              </a:r>
              <a:r>
                <a:rPr lang="en" sz="2400">
                  <a:solidFill>
                    <a:srgbClr val="000000"/>
                  </a:solidFill>
                  <a:latin typeface="Consolas"/>
                  <a:ea typeface="Consolas"/>
                  <a:cs typeface="Consolas"/>
                  <a:sym typeface="Consolas"/>
                </a:rPr>
                <a:t>f38a</a:t>
              </a:r>
              <a:endParaRPr sz="1050">
                <a:solidFill>
                  <a:srgbClr val="000000"/>
                </a:solidFill>
                <a:latin typeface="Consolas"/>
                <a:ea typeface="Consolas"/>
                <a:cs typeface="Consolas"/>
                <a:sym typeface="Consolas"/>
              </a:endParaRPr>
            </a:p>
          </p:txBody>
        </p:sp>
        <p:sp>
          <p:nvSpPr>
            <p:cNvPr id="23" name="Google Shape;343;p32">
              <a:extLst>
                <a:ext uri="{FF2B5EF4-FFF2-40B4-BE49-F238E27FC236}">
                  <a16:creationId xmlns:a16="http://schemas.microsoft.com/office/drawing/2014/main" id="{BAA5D312-157F-439B-B0F7-1BD48301AFFE}"/>
                </a:ext>
              </a:extLst>
            </p:cNvPr>
            <p:cNvSpPr/>
            <p:nvPr/>
          </p:nvSpPr>
          <p:spPr>
            <a:xfrm>
              <a:off x="8257195" y="4143570"/>
              <a:ext cx="1838100" cy="242400"/>
            </a:xfrm>
            <a:prstGeom prst="rect">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000000"/>
                  </a:solidFill>
                </a:rPr>
                <a:t>Nonce: 8874</a:t>
              </a:r>
              <a:endParaRPr sz="1600">
                <a:solidFill>
                  <a:srgbClr val="000000"/>
                </a:solidFill>
              </a:endParaRPr>
            </a:p>
          </p:txBody>
        </p:sp>
        <p:cxnSp>
          <p:nvCxnSpPr>
            <p:cNvPr id="24" name="Google Shape;344;p32">
              <a:extLst>
                <a:ext uri="{FF2B5EF4-FFF2-40B4-BE49-F238E27FC236}">
                  <a16:creationId xmlns:a16="http://schemas.microsoft.com/office/drawing/2014/main" id="{00D0D931-83F6-4478-B3B9-634B7AA836F9}"/>
                </a:ext>
              </a:extLst>
            </p:cNvPr>
            <p:cNvCxnSpPr>
              <a:stCxn id="22" idx="0"/>
              <a:endCxn id="14" idx="2"/>
            </p:cNvCxnSpPr>
            <p:nvPr/>
          </p:nvCxnSpPr>
          <p:spPr>
            <a:xfrm rot="10800000">
              <a:off x="7367470" y="4691620"/>
              <a:ext cx="582900" cy="0"/>
            </a:xfrm>
            <a:prstGeom prst="straightConnector1">
              <a:avLst/>
            </a:prstGeom>
            <a:noFill/>
            <a:ln w="9525" cap="flat" cmpd="sng">
              <a:solidFill>
                <a:srgbClr val="595959"/>
              </a:solidFill>
              <a:prstDash val="solid"/>
              <a:round/>
              <a:headEnd type="none" w="med" len="med"/>
              <a:tailEnd type="stealth" w="med" len="med"/>
            </a:ln>
          </p:spPr>
        </p:cxnSp>
        <p:pic>
          <p:nvPicPr>
            <p:cNvPr id="25" name="Google Shape;345;p32">
              <a:extLst>
                <a:ext uri="{FF2B5EF4-FFF2-40B4-BE49-F238E27FC236}">
                  <a16:creationId xmlns:a16="http://schemas.microsoft.com/office/drawing/2014/main" id="{61AF0FDD-99A1-4BEA-9A71-327753417C7F}"/>
                </a:ext>
              </a:extLst>
            </p:cNvPr>
            <p:cNvPicPr preferRelativeResize="0"/>
            <p:nvPr/>
          </p:nvPicPr>
          <p:blipFill rotWithShape="1">
            <a:blip r:embed="rId2">
              <a:alphaModFix/>
            </a:blip>
            <a:srcRect r="50629" b="54443"/>
            <a:stretch/>
          </p:blipFill>
          <p:spPr>
            <a:xfrm>
              <a:off x="3094695" y="4427220"/>
              <a:ext cx="796876" cy="1015824"/>
            </a:xfrm>
            <a:prstGeom prst="rect">
              <a:avLst/>
            </a:prstGeom>
            <a:noFill/>
            <a:ln>
              <a:noFill/>
            </a:ln>
          </p:spPr>
        </p:pic>
        <p:pic>
          <p:nvPicPr>
            <p:cNvPr id="26" name="Google Shape;346;p32">
              <a:extLst>
                <a:ext uri="{FF2B5EF4-FFF2-40B4-BE49-F238E27FC236}">
                  <a16:creationId xmlns:a16="http://schemas.microsoft.com/office/drawing/2014/main" id="{6315926D-335B-48E2-847C-361D374F0D42}"/>
                </a:ext>
              </a:extLst>
            </p:cNvPr>
            <p:cNvPicPr preferRelativeResize="0"/>
            <p:nvPr/>
          </p:nvPicPr>
          <p:blipFill rotWithShape="1">
            <a:blip r:embed="rId3">
              <a:alphaModFix/>
            </a:blip>
            <a:srcRect t="7382" b="19736"/>
            <a:stretch/>
          </p:blipFill>
          <p:spPr>
            <a:xfrm>
              <a:off x="6185870" y="4470320"/>
              <a:ext cx="796875" cy="929607"/>
            </a:xfrm>
            <a:prstGeom prst="rect">
              <a:avLst/>
            </a:prstGeom>
            <a:noFill/>
            <a:ln>
              <a:noFill/>
            </a:ln>
          </p:spPr>
        </p:pic>
        <p:pic>
          <p:nvPicPr>
            <p:cNvPr id="27" name="Google Shape;347;p32">
              <a:extLst>
                <a:ext uri="{FF2B5EF4-FFF2-40B4-BE49-F238E27FC236}">
                  <a16:creationId xmlns:a16="http://schemas.microsoft.com/office/drawing/2014/main" id="{EDCD14A9-1AE5-4D41-9E75-C9C38DF9FA61}"/>
                </a:ext>
              </a:extLst>
            </p:cNvPr>
            <p:cNvPicPr preferRelativeResize="0"/>
            <p:nvPr/>
          </p:nvPicPr>
          <p:blipFill>
            <a:blip r:embed="rId4">
              <a:alphaModFix/>
            </a:blip>
            <a:stretch>
              <a:fillRect/>
            </a:stretch>
          </p:blipFill>
          <p:spPr>
            <a:xfrm>
              <a:off x="9277049" y="4427220"/>
              <a:ext cx="681255" cy="1015825"/>
            </a:xfrm>
            <a:prstGeom prst="rect">
              <a:avLst/>
            </a:prstGeom>
            <a:noFill/>
            <a:ln>
              <a:noFill/>
            </a:ln>
          </p:spPr>
        </p:pic>
      </p:grpSp>
      <p:sp>
        <p:nvSpPr>
          <p:cNvPr id="29" name="TextBox 28">
            <a:extLst>
              <a:ext uri="{FF2B5EF4-FFF2-40B4-BE49-F238E27FC236}">
                <a16:creationId xmlns:a16="http://schemas.microsoft.com/office/drawing/2014/main" id="{FAB871E0-7EE5-48D8-BC41-6390396C6369}"/>
              </a:ext>
            </a:extLst>
          </p:cNvPr>
          <p:cNvSpPr txBox="1"/>
          <p:nvPr/>
        </p:nvSpPr>
        <p:spPr>
          <a:xfrm>
            <a:off x="1609582" y="5283527"/>
            <a:ext cx="2639120" cy="369332"/>
          </a:xfrm>
          <a:prstGeom prst="rect">
            <a:avLst/>
          </a:prstGeom>
          <a:noFill/>
        </p:spPr>
        <p:txBody>
          <a:bodyPr wrap="none" rtlCol="0">
            <a:spAutoFit/>
          </a:bodyPr>
          <a:lstStyle/>
          <a:p>
            <a:pPr algn="ctr"/>
            <a:r>
              <a:rPr lang="en-US" dirty="0"/>
              <a:t>Digital Investment Asset</a:t>
            </a:r>
          </a:p>
        </p:txBody>
      </p:sp>
      <p:sp>
        <p:nvSpPr>
          <p:cNvPr id="30" name="TextBox 29">
            <a:extLst>
              <a:ext uri="{FF2B5EF4-FFF2-40B4-BE49-F238E27FC236}">
                <a16:creationId xmlns:a16="http://schemas.microsoft.com/office/drawing/2014/main" id="{7ABE1F36-3D44-4EDB-852E-150FCA569B1B}"/>
              </a:ext>
            </a:extLst>
          </p:cNvPr>
          <p:cNvSpPr txBox="1"/>
          <p:nvPr/>
        </p:nvSpPr>
        <p:spPr>
          <a:xfrm>
            <a:off x="5961621" y="5283527"/>
            <a:ext cx="1433854" cy="369332"/>
          </a:xfrm>
          <a:prstGeom prst="rect">
            <a:avLst/>
          </a:prstGeom>
          <a:noFill/>
        </p:spPr>
        <p:txBody>
          <a:bodyPr wrap="none" rtlCol="0">
            <a:spAutoFit/>
          </a:bodyPr>
          <a:lstStyle/>
          <a:p>
            <a:pPr algn="ctr"/>
            <a:r>
              <a:rPr lang="en-US" dirty="0"/>
              <a:t>Game Token</a:t>
            </a:r>
          </a:p>
        </p:txBody>
      </p:sp>
      <p:sp>
        <p:nvSpPr>
          <p:cNvPr id="31" name="TextBox 30">
            <a:extLst>
              <a:ext uri="{FF2B5EF4-FFF2-40B4-BE49-F238E27FC236}">
                <a16:creationId xmlns:a16="http://schemas.microsoft.com/office/drawing/2014/main" id="{0D2AEBBA-99FD-4221-BE59-02B8DDF61D68}"/>
              </a:ext>
            </a:extLst>
          </p:cNvPr>
          <p:cNvSpPr txBox="1"/>
          <p:nvPr/>
        </p:nvSpPr>
        <p:spPr>
          <a:xfrm>
            <a:off x="9497885" y="5283527"/>
            <a:ext cx="1719894" cy="369332"/>
          </a:xfrm>
          <a:prstGeom prst="rect">
            <a:avLst/>
          </a:prstGeom>
          <a:noFill/>
        </p:spPr>
        <p:txBody>
          <a:bodyPr wrap="none" rtlCol="0">
            <a:spAutoFit/>
          </a:bodyPr>
          <a:lstStyle/>
          <a:p>
            <a:pPr algn="ctr"/>
            <a:r>
              <a:rPr lang="en-US" dirty="0"/>
              <a:t>Digital Artwork</a:t>
            </a:r>
          </a:p>
        </p:txBody>
      </p:sp>
    </p:spTree>
    <p:extLst>
      <p:ext uri="{BB962C8B-B14F-4D97-AF65-F5344CB8AC3E}">
        <p14:creationId xmlns:p14="http://schemas.microsoft.com/office/powerpoint/2010/main" val="136304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29F8B-ACDB-41DF-9F0B-66F460B73280}"/>
              </a:ext>
            </a:extLst>
          </p:cNvPr>
          <p:cNvSpPr>
            <a:spLocks noGrp="1"/>
          </p:cNvSpPr>
          <p:nvPr>
            <p:ph type="title"/>
          </p:nvPr>
        </p:nvSpPr>
        <p:spPr>
          <a:xfrm>
            <a:off x="594360" y="1209086"/>
            <a:ext cx="3876848" cy="4064925"/>
          </a:xfrm>
        </p:spPr>
        <p:txBody>
          <a:bodyPr anchor="ctr">
            <a:normAutofit/>
          </a:bodyPr>
          <a:lstStyle/>
          <a:p>
            <a:r>
              <a:rPr lang="en-US" sz="5000"/>
              <a:t>Fields in information security</a:t>
            </a:r>
          </a:p>
        </p:txBody>
      </p:sp>
      <p:graphicFrame>
        <p:nvGraphicFramePr>
          <p:cNvPr id="5" name="Content Placeholder 2">
            <a:extLst>
              <a:ext uri="{FF2B5EF4-FFF2-40B4-BE49-F238E27FC236}">
                <a16:creationId xmlns:a16="http://schemas.microsoft.com/office/drawing/2014/main" id="{3F9ED0AB-B635-49D9-9443-6CD4B8E86E41}"/>
              </a:ext>
            </a:extLst>
          </p:cNvPr>
          <p:cNvGraphicFramePr>
            <a:graphicFrameLocks noGrp="1"/>
          </p:cNvGraphicFramePr>
          <p:nvPr>
            <p:ph idx="1"/>
          </p:nvPr>
        </p:nvGraphicFramePr>
        <p:xfrm>
          <a:off x="5614416" y="457200"/>
          <a:ext cx="6117336" cy="5696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191A909D-9E6C-41EA-9307-61ACE2DC2120}"/>
              </a:ext>
            </a:extLst>
          </p:cNvPr>
          <p:cNvSpPr>
            <a:spLocks noGrp="1"/>
          </p:cNvSpPr>
          <p:nvPr>
            <p:ph type="sldNum" sz="quarter" idx="12"/>
          </p:nvPr>
        </p:nvSpPr>
        <p:spPr/>
        <p:txBody>
          <a:bodyPr/>
          <a:lstStyle/>
          <a:p>
            <a:fld id="{ED995A56-DF0F-4415-9081-226665B86A19}" type="slidenum">
              <a:rPr lang="en-US" smtClean="0"/>
              <a:t>5</a:t>
            </a:fld>
            <a:endParaRPr lang="en-US"/>
          </a:p>
        </p:txBody>
      </p:sp>
    </p:spTree>
    <p:extLst>
      <p:ext uri="{BB962C8B-B14F-4D97-AF65-F5344CB8AC3E}">
        <p14:creationId xmlns:p14="http://schemas.microsoft.com/office/powerpoint/2010/main" val="23314294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574DEB0-10DC-4DF7-9995-E5BE5A06D260}"/>
              </a:ext>
            </a:extLst>
          </p:cNvPr>
          <p:cNvPicPr>
            <a:picLocks noGrp="1" noChangeAspect="1"/>
          </p:cNvPicPr>
          <p:nvPr>
            <p:ph sz="quarter" idx="13"/>
          </p:nvPr>
        </p:nvPicPr>
        <p:blipFill>
          <a:blip r:embed="rId2"/>
          <a:stretch>
            <a:fillRect/>
          </a:stretch>
        </p:blipFill>
        <p:spPr>
          <a:xfrm>
            <a:off x="0" y="-17563"/>
            <a:ext cx="12192000" cy="6893126"/>
          </a:xfrm>
          <a:prstGeom prst="rect">
            <a:avLst/>
          </a:prstGeom>
        </p:spPr>
      </p:pic>
      <p:sp>
        <p:nvSpPr>
          <p:cNvPr id="5" name="Title 4">
            <a:extLst>
              <a:ext uri="{FF2B5EF4-FFF2-40B4-BE49-F238E27FC236}">
                <a16:creationId xmlns:a16="http://schemas.microsoft.com/office/drawing/2014/main" id="{4A7642A7-4C54-477F-88E8-3F75D934C844}"/>
              </a:ext>
            </a:extLst>
          </p:cNvPr>
          <p:cNvSpPr>
            <a:spLocks noGrp="1"/>
          </p:cNvSpPr>
          <p:nvPr>
            <p:ph type="title"/>
          </p:nvPr>
        </p:nvSpPr>
        <p:spPr>
          <a:solidFill>
            <a:srgbClr val="FFFFFF">
              <a:alpha val="69804"/>
            </a:srgbClr>
          </a:solidFill>
        </p:spPr>
        <p:txBody>
          <a:bodyPr/>
          <a:lstStyle/>
          <a:p>
            <a:r>
              <a:rPr lang="en-US" dirty="0"/>
              <a:t>3. Facebook’s Rebrand to Meta</a:t>
            </a:r>
          </a:p>
        </p:txBody>
      </p:sp>
      <p:sp>
        <p:nvSpPr>
          <p:cNvPr id="2" name="Slide Number Placeholder 1">
            <a:extLst>
              <a:ext uri="{FF2B5EF4-FFF2-40B4-BE49-F238E27FC236}">
                <a16:creationId xmlns:a16="http://schemas.microsoft.com/office/drawing/2014/main" id="{560813F3-97BC-41C3-8FDF-9FB8B61EFC01}"/>
              </a:ext>
            </a:extLst>
          </p:cNvPr>
          <p:cNvSpPr>
            <a:spLocks noGrp="1"/>
          </p:cNvSpPr>
          <p:nvPr>
            <p:ph type="sldNum" sz="quarter" idx="12"/>
          </p:nvPr>
        </p:nvSpPr>
        <p:spPr/>
        <p:txBody>
          <a:bodyPr/>
          <a:lstStyle/>
          <a:p>
            <a:fld id="{0B02C7C3-1F9D-495C-A818-668CCDC0E8E2}" type="slidenum">
              <a:rPr lang="en-US" smtClean="0">
                <a:solidFill>
                  <a:srgbClr val="C00000"/>
                </a:solidFill>
              </a:rPr>
              <a:t>50</a:t>
            </a:fld>
            <a:endParaRPr lang="en-US" dirty="0">
              <a:solidFill>
                <a:srgbClr val="C00000"/>
              </a:solidFill>
            </a:endParaRPr>
          </a:p>
        </p:txBody>
      </p:sp>
      <p:sp>
        <p:nvSpPr>
          <p:cNvPr id="3" name="Rectangle: Rounded Corners 2">
            <a:extLst>
              <a:ext uri="{FF2B5EF4-FFF2-40B4-BE49-F238E27FC236}">
                <a16:creationId xmlns:a16="http://schemas.microsoft.com/office/drawing/2014/main" id="{A70F23B8-F8B4-4C3C-8EB7-FAA0C5914AB6}"/>
              </a:ext>
            </a:extLst>
          </p:cNvPr>
          <p:cNvSpPr/>
          <p:nvPr/>
        </p:nvSpPr>
        <p:spPr>
          <a:xfrm>
            <a:off x="6522720" y="1143000"/>
            <a:ext cx="5219700" cy="3787140"/>
          </a:xfrm>
          <a:prstGeom prst="roundRect">
            <a:avLst>
              <a:gd name="adj" fmla="val 6564"/>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4" name="Picture 4" descr="Facebook to Meta logo transformation animation">
            <a:extLst>
              <a:ext uri="{FF2B5EF4-FFF2-40B4-BE49-F238E27FC236}">
                <a16:creationId xmlns:a16="http://schemas.microsoft.com/office/drawing/2014/main" id="{A6F64AA8-E701-418A-A108-2F7D6506926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692847" y="1060450"/>
            <a:ext cx="6879446" cy="3869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48267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A03F8-5A64-4769-9618-A892D3D38575}"/>
              </a:ext>
            </a:extLst>
          </p:cNvPr>
          <p:cNvSpPr>
            <a:spLocks noGrp="1"/>
          </p:cNvSpPr>
          <p:nvPr>
            <p:ph type="title"/>
          </p:nvPr>
        </p:nvSpPr>
        <p:spPr/>
        <p:txBody>
          <a:bodyPr/>
          <a:lstStyle/>
          <a:p>
            <a:r>
              <a:rPr lang="en-US" dirty="0"/>
              <a:t>But what is the metaverse?</a:t>
            </a:r>
          </a:p>
        </p:txBody>
      </p:sp>
      <p:sp>
        <p:nvSpPr>
          <p:cNvPr id="3" name="Content Placeholder 2">
            <a:extLst>
              <a:ext uri="{FF2B5EF4-FFF2-40B4-BE49-F238E27FC236}">
                <a16:creationId xmlns:a16="http://schemas.microsoft.com/office/drawing/2014/main" id="{284C883C-EC5B-4EE9-962F-FE0777706C59}"/>
              </a:ext>
            </a:extLst>
          </p:cNvPr>
          <p:cNvSpPr>
            <a:spLocks noGrp="1"/>
          </p:cNvSpPr>
          <p:nvPr>
            <p:ph idx="1"/>
          </p:nvPr>
        </p:nvSpPr>
        <p:spPr>
          <a:xfrm>
            <a:off x="1129500" y="1825625"/>
            <a:ext cx="3366300" cy="4351338"/>
          </a:xfrm>
        </p:spPr>
        <p:txBody>
          <a:bodyPr>
            <a:normAutofit/>
          </a:bodyPr>
          <a:lstStyle/>
          <a:p>
            <a:r>
              <a:rPr lang="en-US" sz="2400" dirty="0"/>
              <a:t>What if we can live inside the Internet, 24/7/365?</a:t>
            </a:r>
          </a:p>
          <a:p>
            <a:r>
              <a:rPr lang="en-US" sz="2400" dirty="0"/>
              <a:t>Does this </a:t>
            </a:r>
            <a:r>
              <a:rPr lang="en-US" sz="2400" i="1" dirty="0"/>
              <a:t>ring a bell</a:t>
            </a:r>
            <a:r>
              <a:rPr lang="en-US" sz="2400" dirty="0"/>
              <a:t>?</a:t>
            </a:r>
          </a:p>
        </p:txBody>
      </p:sp>
      <p:sp>
        <p:nvSpPr>
          <p:cNvPr id="4" name="Slide Number Placeholder 3">
            <a:extLst>
              <a:ext uri="{FF2B5EF4-FFF2-40B4-BE49-F238E27FC236}">
                <a16:creationId xmlns:a16="http://schemas.microsoft.com/office/drawing/2014/main" id="{C3037DAB-9414-41FE-B92A-31FD106192F8}"/>
              </a:ext>
            </a:extLst>
          </p:cNvPr>
          <p:cNvSpPr>
            <a:spLocks noGrp="1"/>
          </p:cNvSpPr>
          <p:nvPr>
            <p:ph type="sldNum" sz="quarter" idx="12"/>
          </p:nvPr>
        </p:nvSpPr>
        <p:spPr/>
        <p:txBody>
          <a:bodyPr/>
          <a:lstStyle/>
          <a:p>
            <a:fld id="{0B02C7C3-1F9D-495C-A818-668CCDC0E8E2}" type="slidenum">
              <a:rPr lang="en-US" smtClean="0">
                <a:solidFill>
                  <a:srgbClr val="C00000"/>
                </a:solidFill>
              </a:rPr>
              <a:t>51</a:t>
            </a:fld>
            <a:endParaRPr lang="en-US" dirty="0">
              <a:solidFill>
                <a:srgbClr val="C00000"/>
              </a:solidFill>
            </a:endParaRPr>
          </a:p>
        </p:txBody>
      </p:sp>
      <p:pic>
        <p:nvPicPr>
          <p:cNvPr id="11266" name="Picture 2" descr="セカンドライフはなぜ失敗したのか、そしてclusterはVRリビングルームで何を目指すのか？ | TechCrunch Japan">
            <a:extLst>
              <a:ext uri="{FF2B5EF4-FFF2-40B4-BE49-F238E27FC236}">
                <a16:creationId xmlns:a16="http://schemas.microsoft.com/office/drawing/2014/main" id="{E00E380C-F422-4EE7-9DCF-51CCD9F65C1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31984" y="3753485"/>
            <a:ext cx="3666261" cy="191547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828F7C9-5C68-4472-9C03-8C6498F4DC36}"/>
              </a:ext>
            </a:extLst>
          </p:cNvPr>
          <p:cNvSpPr txBox="1"/>
          <p:nvPr/>
        </p:nvSpPr>
        <p:spPr>
          <a:xfrm>
            <a:off x="838200" y="5807631"/>
            <a:ext cx="3760004" cy="369332"/>
          </a:xfrm>
          <a:prstGeom prst="rect">
            <a:avLst/>
          </a:prstGeom>
          <a:noFill/>
        </p:spPr>
        <p:txBody>
          <a:bodyPr wrap="none" rtlCol="0">
            <a:spAutoFit/>
          </a:bodyPr>
          <a:lstStyle/>
          <a:p>
            <a:r>
              <a:rPr lang="en-US" dirty="0">
                <a:hlinkClick r:id="rId3"/>
              </a:rPr>
              <a:t>Both images via TechCrunch Japan</a:t>
            </a:r>
            <a:endParaRPr lang="en-US" dirty="0"/>
          </a:p>
        </p:txBody>
      </p:sp>
      <p:pic>
        <p:nvPicPr>
          <p:cNvPr id="11268" name="Picture 4">
            <a:extLst>
              <a:ext uri="{FF2B5EF4-FFF2-40B4-BE49-F238E27FC236}">
                <a16:creationId xmlns:a16="http://schemas.microsoft.com/office/drawing/2014/main" id="{F9B047B3-D251-40CB-A790-742A7FD1423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658074" y="1927859"/>
            <a:ext cx="6650849" cy="3741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2724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3424E-EBC8-4373-9D2E-BCBE2B327832}"/>
              </a:ext>
            </a:extLst>
          </p:cNvPr>
          <p:cNvSpPr>
            <a:spLocks noGrp="1"/>
          </p:cNvSpPr>
          <p:nvPr>
            <p:ph type="title"/>
          </p:nvPr>
        </p:nvSpPr>
        <p:spPr/>
        <p:txBody>
          <a:bodyPr/>
          <a:lstStyle/>
          <a:p>
            <a:r>
              <a:rPr lang="en-US" dirty="0"/>
              <a:t>What about productivity use?</a:t>
            </a:r>
          </a:p>
        </p:txBody>
      </p:sp>
      <p:sp>
        <p:nvSpPr>
          <p:cNvPr id="4" name="Slide Number Placeholder 3">
            <a:extLst>
              <a:ext uri="{FF2B5EF4-FFF2-40B4-BE49-F238E27FC236}">
                <a16:creationId xmlns:a16="http://schemas.microsoft.com/office/drawing/2014/main" id="{EF3EBC32-3563-4544-92A6-F28CD3624B6A}"/>
              </a:ext>
            </a:extLst>
          </p:cNvPr>
          <p:cNvSpPr>
            <a:spLocks noGrp="1"/>
          </p:cNvSpPr>
          <p:nvPr>
            <p:ph type="sldNum" sz="quarter" idx="12"/>
          </p:nvPr>
        </p:nvSpPr>
        <p:spPr/>
        <p:txBody>
          <a:bodyPr/>
          <a:lstStyle/>
          <a:p>
            <a:fld id="{0B02C7C3-1F9D-495C-A818-668CCDC0E8E2}" type="slidenum">
              <a:rPr lang="en-US" smtClean="0">
                <a:solidFill>
                  <a:srgbClr val="C00000"/>
                </a:solidFill>
              </a:rPr>
              <a:t>52</a:t>
            </a:fld>
            <a:endParaRPr lang="en-US">
              <a:solidFill>
                <a:srgbClr val="C00000"/>
              </a:solidFill>
            </a:endParaRPr>
          </a:p>
        </p:txBody>
      </p:sp>
      <p:pic>
        <p:nvPicPr>
          <p:cNvPr id="12290" name="Picture 2" descr="Virtual avatars at a meeting in Facebook Workplace">
            <a:extLst>
              <a:ext uri="{FF2B5EF4-FFF2-40B4-BE49-F238E27FC236}">
                <a16:creationId xmlns:a16="http://schemas.microsoft.com/office/drawing/2014/main" id="{96C9DE4E-0B2A-4020-8253-7A26A0A5D8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1620" y="1357949"/>
            <a:ext cx="9128760" cy="513492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4F283E2-2A0D-425F-8543-0D4CCA0A4B63}"/>
              </a:ext>
            </a:extLst>
          </p:cNvPr>
          <p:cNvSpPr txBox="1"/>
          <p:nvPr/>
        </p:nvSpPr>
        <p:spPr>
          <a:xfrm>
            <a:off x="1455420" y="6422509"/>
            <a:ext cx="6096000" cy="369332"/>
          </a:xfrm>
          <a:prstGeom prst="rect">
            <a:avLst/>
          </a:prstGeom>
          <a:noFill/>
        </p:spPr>
        <p:txBody>
          <a:bodyPr wrap="square">
            <a:spAutoFit/>
          </a:bodyPr>
          <a:lstStyle/>
          <a:p>
            <a:r>
              <a:rPr lang="en-US" dirty="0"/>
              <a:t>https://www.bbc.com/news/technology-58749529</a:t>
            </a:r>
          </a:p>
        </p:txBody>
      </p:sp>
    </p:spTree>
    <p:extLst>
      <p:ext uri="{BB962C8B-B14F-4D97-AF65-F5344CB8AC3E}">
        <p14:creationId xmlns:p14="http://schemas.microsoft.com/office/powerpoint/2010/main" val="534180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D49ED-4C98-4551-8898-6FF70B5A72AD}"/>
              </a:ext>
            </a:extLst>
          </p:cNvPr>
          <p:cNvSpPr>
            <a:spLocks noGrp="1"/>
          </p:cNvSpPr>
          <p:nvPr>
            <p:ph type="title"/>
          </p:nvPr>
        </p:nvSpPr>
        <p:spPr/>
        <p:txBody>
          <a:bodyPr/>
          <a:lstStyle/>
          <a:p>
            <a:r>
              <a:rPr lang="en-US" dirty="0"/>
              <a:t>Crypto-Metaverse: Another Player!</a:t>
            </a:r>
          </a:p>
        </p:txBody>
      </p:sp>
      <p:sp>
        <p:nvSpPr>
          <p:cNvPr id="4" name="Slide Number Placeholder 3">
            <a:extLst>
              <a:ext uri="{FF2B5EF4-FFF2-40B4-BE49-F238E27FC236}">
                <a16:creationId xmlns:a16="http://schemas.microsoft.com/office/drawing/2014/main" id="{05A51B6C-3747-4D54-A511-3F27F6FB8D1D}"/>
              </a:ext>
            </a:extLst>
          </p:cNvPr>
          <p:cNvSpPr>
            <a:spLocks noGrp="1"/>
          </p:cNvSpPr>
          <p:nvPr>
            <p:ph type="sldNum" sz="quarter" idx="12"/>
          </p:nvPr>
        </p:nvSpPr>
        <p:spPr/>
        <p:txBody>
          <a:bodyPr/>
          <a:lstStyle/>
          <a:p>
            <a:fld id="{0B02C7C3-1F9D-495C-A818-668CCDC0E8E2}" type="slidenum">
              <a:rPr lang="en-US" smtClean="0">
                <a:solidFill>
                  <a:srgbClr val="C00000"/>
                </a:solidFill>
              </a:rPr>
              <a:t>53</a:t>
            </a:fld>
            <a:endParaRPr lang="en-US">
              <a:solidFill>
                <a:srgbClr val="C00000"/>
              </a:solidFill>
            </a:endParaRPr>
          </a:p>
        </p:txBody>
      </p:sp>
      <p:pic>
        <p:nvPicPr>
          <p:cNvPr id="5" name="Picture 4" descr="Icon&#10;&#10;Description automatically generated">
            <a:extLst>
              <a:ext uri="{FF2B5EF4-FFF2-40B4-BE49-F238E27FC236}">
                <a16:creationId xmlns:a16="http://schemas.microsoft.com/office/drawing/2014/main" id="{44B0BD70-2CEF-4298-8E6A-AC1B0D01F0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850" y="4141123"/>
            <a:ext cx="1097726" cy="1173831"/>
          </a:xfrm>
          <a:prstGeom prst="rect">
            <a:avLst/>
          </a:prstGeom>
        </p:spPr>
      </p:pic>
      <p:pic>
        <p:nvPicPr>
          <p:cNvPr id="6" name="Picture 5" descr="Shape&#10;&#10;Description automatically generated with low confidence">
            <a:extLst>
              <a:ext uri="{FF2B5EF4-FFF2-40B4-BE49-F238E27FC236}">
                <a16:creationId xmlns:a16="http://schemas.microsoft.com/office/drawing/2014/main" id="{9423C3C3-D546-4157-92B2-DCB5CDC3F2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491" y="3613585"/>
            <a:ext cx="1325563" cy="1325563"/>
          </a:xfrm>
          <a:prstGeom prst="rect">
            <a:avLst/>
          </a:prstGeom>
        </p:spPr>
      </p:pic>
      <p:sp>
        <p:nvSpPr>
          <p:cNvPr id="7" name="Google Shape;426;p40">
            <a:extLst>
              <a:ext uri="{FF2B5EF4-FFF2-40B4-BE49-F238E27FC236}">
                <a16:creationId xmlns:a16="http://schemas.microsoft.com/office/drawing/2014/main" id="{99B1BE57-A0F1-40B1-A860-97598D6CB50D}"/>
              </a:ext>
            </a:extLst>
          </p:cNvPr>
          <p:cNvSpPr/>
          <p:nvPr/>
        </p:nvSpPr>
        <p:spPr>
          <a:xfrm>
            <a:off x="2779510" y="4752084"/>
            <a:ext cx="1125740" cy="1125740"/>
          </a:xfrm>
          <a:prstGeom prst="ellipse">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t>10</a:t>
            </a:r>
            <a:endParaRPr sz="4400" dirty="0"/>
          </a:p>
        </p:txBody>
      </p:sp>
      <p:pic>
        <p:nvPicPr>
          <p:cNvPr id="9" name="Graphic 8">
            <a:extLst>
              <a:ext uri="{FF2B5EF4-FFF2-40B4-BE49-F238E27FC236}">
                <a16:creationId xmlns:a16="http://schemas.microsoft.com/office/drawing/2014/main" id="{F5374F09-2FB9-4293-BE12-FD21624717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05250" y="3868865"/>
            <a:ext cx="1095375" cy="1219046"/>
          </a:xfrm>
          <a:prstGeom prst="rect">
            <a:avLst/>
          </a:prstGeom>
        </p:spPr>
      </p:pic>
      <p:pic>
        <p:nvPicPr>
          <p:cNvPr id="10" name="Graphic 9">
            <a:extLst>
              <a:ext uri="{FF2B5EF4-FFF2-40B4-BE49-F238E27FC236}">
                <a16:creationId xmlns:a16="http://schemas.microsoft.com/office/drawing/2014/main" id="{31839650-4735-4814-8386-50AAF64381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00625" y="3654299"/>
            <a:ext cx="1095375" cy="1219046"/>
          </a:xfrm>
          <a:prstGeom prst="rect">
            <a:avLst/>
          </a:prstGeom>
        </p:spPr>
      </p:pic>
      <p:pic>
        <p:nvPicPr>
          <p:cNvPr id="12" name="Graphic 11">
            <a:extLst>
              <a:ext uri="{FF2B5EF4-FFF2-40B4-BE49-F238E27FC236}">
                <a16:creationId xmlns:a16="http://schemas.microsoft.com/office/drawing/2014/main" id="{26C1CA50-B971-403F-9A50-36AE1C9AA1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36642" y="4142561"/>
            <a:ext cx="1095375" cy="1219046"/>
          </a:xfrm>
          <a:prstGeom prst="rect">
            <a:avLst/>
          </a:prstGeom>
        </p:spPr>
      </p:pic>
      <p:pic>
        <p:nvPicPr>
          <p:cNvPr id="11" name="Graphic 10">
            <a:extLst>
              <a:ext uri="{FF2B5EF4-FFF2-40B4-BE49-F238E27FC236}">
                <a16:creationId xmlns:a16="http://schemas.microsoft.com/office/drawing/2014/main" id="{63699C84-9244-4516-9279-EE537D99DF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52937" y="3152059"/>
            <a:ext cx="1095375" cy="1219046"/>
          </a:xfrm>
          <a:prstGeom prst="rect">
            <a:avLst/>
          </a:prstGeom>
        </p:spPr>
      </p:pic>
      <p:pic>
        <p:nvPicPr>
          <p:cNvPr id="15362" name="Picture 2" descr="24 things to build in Minecraft: building ideas for 1.17 | Rock Paper  Shotgun">
            <a:extLst>
              <a:ext uri="{FF2B5EF4-FFF2-40B4-BE49-F238E27FC236}">
                <a16:creationId xmlns:a16="http://schemas.microsoft.com/office/drawing/2014/main" id="{F47727CA-2AA3-4AAF-A054-CF2EDFBB069A}"/>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7027871" y="1606868"/>
            <a:ext cx="4646125" cy="434036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D3E401F0-1518-4FC6-9388-C278C1B501B8}"/>
              </a:ext>
            </a:extLst>
          </p:cNvPr>
          <p:cNvSpPr txBox="1"/>
          <p:nvPr/>
        </p:nvSpPr>
        <p:spPr>
          <a:xfrm>
            <a:off x="5868754" y="5976484"/>
            <a:ext cx="6096000" cy="646331"/>
          </a:xfrm>
          <a:prstGeom prst="rect">
            <a:avLst/>
          </a:prstGeom>
          <a:noFill/>
        </p:spPr>
        <p:txBody>
          <a:bodyPr wrap="square">
            <a:spAutoFit/>
          </a:bodyPr>
          <a:lstStyle/>
          <a:p>
            <a:r>
              <a:rPr lang="en-US" dirty="0"/>
              <a:t>https://www.rockpapershotgun.com/things-to-build-in-minecraft-building-ideas</a:t>
            </a:r>
          </a:p>
        </p:txBody>
      </p:sp>
      <p:sp>
        <p:nvSpPr>
          <p:cNvPr id="14" name="TextBox 13">
            <a:extLst>
              <a:ext uri="{FF2B5EF4-FFF2-40B4-BE49-F238E27FC236}">
                <a16:creationId xmlns:a16="http://schemas.microsoft.com/office/drawing/2014/main" id="{4E09DBE5-7870-4BD2-8B83-564D83AA6885}"/>
              </a:ext>
            </a:extLst>
          </p:cNvPr>
          <p:cNvSpPr txBox="1"/>
          <p:nvPr/>
        </p:nvSpPr>
        <p:spPr>
          <a:xfrm>
            <a:off x="838200" y="1813560"/>
            <a:ext cx="5631181" cy="1200329"/>
          </a:xfrm>
          <a:prstGeom prst="rect">
            <a:avLst/>
          </a:prstGeom>
          <a:noFill/>
        </p:spPr>
        <p:txBody>
          <a:bodyPr wrap="square" rtlCol="0">
            <a:spAutoFit/>
          </a:bodyPr>
          <a:lstStyle/>
          <a:p>
            <a:r>
              <a:rPr lang="en-US" sz="2400" dirty="0"/>
              <a:t>Cryptocurrency entrepreneurs are rapidly creating new services to build digital economies around metaverses.</a:t>
            </a:r>
          </a:p>
        </p:txBody>
      </p:sp>
    </p:spTree>
    <p:extLst>
      <p:ext uri="{BB962C8B-B14F-4D97-AF65-F5344CB8AC3E}">
        <p14:creationId xmlns:p14="http://schemas.microsoft.com/office/powerpoint/2010/main" val="2313455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B0D04-039F-4717-8657-440C22BFAC5F}"/>
              </a:ext>
            </a:extLst>
          </p:cNvPr>
          <p:cNvSpPr>
            <a:spLocks noGrp="1"/>
          </p:cNvSpPr>
          <p:nvPr>
            <p:ph type="title"/>
          </p:nvPr>
        </p:nvSpPr>
        <p:spPr/>
        <p:txBody>
          <a:bodyPr/>
          <a:lstStyle/>
          <a:p>
            <a:r>
              <a:rPr lang="en-US" dirty="0"/>
              <a:t>But can we trust these companies?</a:t>
            </a:r>
          </a:p>
        </p:txBody>
      </p:sp>
      <p:sp>
        <p:nvSpPr>
          <p:cNvPr id="3" name="Content Placeholder 2">
            <a:extLst>
              <a:ext uri="{FF2B5EF4-FFF2-40B4-BE49-F238E27FC236}">
                <a16:creationId xmlns:a16="http://schemas.microsoft.com/office/drawing/2014/main" id="{2F18702C-6B0B-414A-A864-AEC707004221}"/>
              </a:ext>
            </a:extLst>
          </p:cNvPr>
          <p:cNvSpPr>
            <a:spLocks noGrp="1"/>
          </p:cNvSpPr>
          <p:nvPr>
            <p:ph idx="1"/>
          </p:nvPr>
        </p:nvSpPr>
        <p:spPr>
          <a:xfrm>
            <a:off x="838200" y="2005012"/>
            <a:ext cx="5318760" cy="4351338"/>
          </a:xfrm>
        </p:spPr>
        <p:txBody>
          <a:bodyPr>
            <a:normAutofit/>
          </a:bodyPr>
          <a:lstStyle/>
          <a:p>
            <a:pPr marL="0" indent="0">
              <a:buNone/>
            </a:pPr>
            <a:r>
              <a:rPr lang="en-US" sz="2400" dirty="0"/>
              <a:t>Zuckerberg testified last year before Congress that </a:t>
            </a:r>
            <a:r>
              <a:rPr lang="en-US" sz="2400" b="1" dirty="0">
                <a:solidFill>
                  <a:srgbClr val="C00000"/>
                </a:solidFill>
              </a:rPr>
              <a:t>[Facebook] removes 94 percent of the hate speech</a:t>
            </a:r>
            <a:r>
              <a:rPr lang="en-US" sz="2400" dirty="0"/>
              <a:t> it finds before a human reports it. But in internal documents, researchers estimated that the company was removing </a:t>
            </a:r>
            <a:r>
              <a:rPr lang="en-US" sz="2400" b="1" dirty="0">
                <a:solidFill>
                  <a:srgbClr val="C00000"/>
                </a:solidFill>
              </a:rPr>
              <a:t>less than 5 percent of all hate speech on Facebook</a:t>
            </a:r>
            <a:r>
              <a:rPr lang="en-US" sz="2400" dirty="0"/>
              <a:t>.</a:t>
            </a:r>
          </a:p>
          <a:p>
            <a:pPr marL="0" indent="0">
              <a:buNone/>
            </a:pPr>
            <a:endParaRPr lang="en-US" sz="2400" dirty="0"/>
          </a:p>
          <a:p>
            <a:pPr marL="0" indent="0">
              <a:buNone/>
            </a:pPr>
            <a:endParaRPr lang="en-US" sz="2400" dirty="0"/>
          </a:p>
        </p:txBody>
      </p:sp>
      <p:sp>
        <p:nvSpPr>
          <p:cNvPr id="4" name="Slide Number Placeholder 3">
            <a:extLst>
              <a:ext uri="{FF2B5EF4-FFF2-40B4-BE49-F238E27FC236}">
                <a16:creationId xmlns:a16="http://schemas.microsoft.com/office/drawing/2014/main" id="{7ECD22B2-4555-438F-A1F9-4FA5F98DCA28}"/>
              </a:ext>
            </a:extLst>
          </p:cNvPr>
          <p:cNvSpPr>
            <a:spLocks noGrp="1"/>
          </p:cNvSpPr>
          <p:nvPr>
            <p:ph type="sldNum" sz="quarter" idx="12"/>
          </p:nvPr>
        </p:nvSpPr>
        <p:spPr/>
        <p:txBody>
          <a:bodyPr/>
          <a:lstStyle/>
          <a:p>
            <a:fld id="{0B02C7C3-1F9D-495C-A818-668CCDC0E8E2}" type="slidenum">
              <a:rPr lang="en-US" smtClean="0">
                <a:solidFill>
                  <a:srgbClr val="C00000"/>
                </a:solidFill>
              </a:rPr>
              <a:t>54</a:t>
            </a:fld>
            <a:endParaRPr lang="en-US">
              <a:solidFill>
                <a:srgbClr val="C00000"/>
              </a:solidFill>
            </a:endParaRPr>
          </a:p>
        </p:txBody>
      </p:sp>
      <p:pic>
        <p:nvPicPr>
          <p:cNvPr id="7" name="Picture 6">
            <a:extLst>
              <a:ext uri="{FF2B5EF4-FFF2-40B4-BE49-F238E27FC236}">
                <a16:creationId xmlns:a16="http://schemas.microsoft.com/office/drawing/2014/main" id="{E96DAB01-7932-4D53-B842-75096CEE8FE3}"/>
              </a:ext>
            </a:extLst>
          </p:cNvPr>
          <p:cNvPicPr>
            <a:picLocks noChangeAspect="1"/>
          </p:cNvPicPr>
          <p:nvPr/>
        </p:nvPicPr>
        <p:blipFill>
          <a:blip r:embed="rId2"/>
          <a:stretch>
            <a:fillRect/>
          </a:stretch>
        </p:blipFill>
        <p:spPr>
          <a:xfrm>
            <a:off x="6282690" y="1960085"/>
            <a:ext cx="5143500" cy="3209925"/>
          </a:xfrm>
          <a:prstGeom prst="rect">
            <a:avLst/>
          </a:prstGeom>
        </p:spPr>
      </p:pic>
      <p:sp>
        <p:nvSpPr>
          <p:cNvPr id="9" name="TextBox 8">
            <a:extLst>
              <a:ext uri="{FF2B5EF4-FFF2-40B4-BE49-F238E27FC236}">
                <a16:creationId xmlns:a16="http://schemas.microsoft.com/office/drawing/2014/main" id="{839D875D-0EF1-4227-BD88-612B9ADEE761}"/>
              </a:ext>
            </a:extLst>
          </p:cNvPr>
          <p:cNvSpPr txBox="1"/>
          <p:nvPr/>
        </p:nvSpPr>
        <p:spPr>
          <a:xfrm>
            <a:off x="5631180" y="5529708"/>
            <a:ext cx="6096000" cy="646331"/>
          </a:xfrm>
          <a:prstGeom prst="rect">
            <a:avLst/>
          </a:prstGeom>
          <a:noFill/>
        </p:spPr>
        <p:txBody>
          <a:bodyPr wrap="square">
            <a:spAutoFit/>
          </a:bodyPr>
          <a:lstStyle/>
          <a:p>
            <a:r>
              <a:rPr lang="en-US" dirty="0"/>
              <a:t>https://www.washingtonpost.com/technology/2021/10/25/what-are-the-facebook-papers/</a:t>
            </a:r>
          </a:p>
        </p:txBody>
      </p:sp>
    </p:spTree>
    <p:extLst>
      <p:ext uri="{BB962C8B-B14F-4D97-AF65-F5344CB8AC3E}">
        <p14:creationId xmlns:p14="http://schemas.microsoft.com/office/powerpoint/2010/main" val="7853452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37FEB-9A22-4C3F-A9D0-C18EA620824A}"/>
              </a:ext>
            </a:extLst>
          </p:cNvPr>
          <p:cNvSpPr>
            <a:spLocks noGrp="1"/>
          </p:cNvSpPr>
          <p:nvPr>
            <p:ph type="title"/>
          </p:nvPr>
        </p:nvSpPr>
        <p:spPr/>
        <p:txBody>
          <a:bodyPr/>
          <a:lstStyle/>
          <a:p>
            <a:r>
              <a:rPr lang="en-US" dirty="0"/>
              <a:t>The echo chamber effect on social media</a:t>
            </a:r>
            <a:br>
              <a:rPr lang="en-US" dirty="0"/>
            </a:br>
            <a:r>
              <a:rPr lang="en-US" dirty="0"/>
              <a:t>(</a:t>
            </a:r>
            <a:r>
              <a:rPr lang="en-US" dirty="0">
                <a:hlinkClick r:id="rId2"/>
              </a:rPr>
              <a:t>Cinelli et al., 2021</a:t>
            </a:r>
            <a:r>
              <a:rPr lang="en-US" dirty="0"/>
              <a:t>)</a:t>
            </a:r>
          </a:p>
        </p:txBody>
      </p:sp>
      <p:sp>
        <p:nvSpPr>
          <p:cNvPr id="4" name="Slide Number Placeholder 3">
            <a:extLst>
              <a:ext uri="{FF2B5EF4-FFF2-40B4-BE49-F238E27FC236}">
                <a16:creationId xmlns:a16="http://schemas.microsoft.com/office/drawing/2014/main" id="{505A7822-2C77-4A3D-ABAF-128C416683FD}"/>
              </a:ext>
            </a:extLst>
          </p:cNvPr>
          <p:cNvSpPr>
            <a:spLocks noGrp="1"/>
          </p:cNvSpPr>
          <p:nvPr>
            <p:ph type="sldNum" sz="quarter" idx="12"/>
          </p:nvPr>
        </p:nvSpPr>
        <p:spPr/>
        <p:txBody>
          <a:bodyPr/>
          <a:lstStyle/>
          <a:p>
            <a:fld id="{0B02C7C3-1F9D-495C-A818-668CCDC0E8E2}" type="slidenum">
              <a:rPr lang="en-US" smtClean="0"/>
              <a:t>55</a:t>
            </a:fld>
            <a:endParaRPr lang="en-US"/>
          </a:p>
        </p:txBody>
      </p:sp>
      <p:pic>
        <p:nvPicPr>
          <p:cNvPr id="17410" name="Picture 2" descr="Fig. 2.">
            <a:extLst>
              <a:ext uri="{FF2B5EF4-FFF2-40B4-BE49-F238E27FC236}">
                <a16:creationId xmlns:a16="http://schemas.microsoft.com/office/drawing/2014/main" id="{63563B71-6899-4DD2-8277-B8553B9A98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6368" y="1905794"/>
            <a:ext cx="4086225" cy="4191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42C8D21-69CA-4635-A07F-C9D75F45BC63}"/>
              </a:ext>
            </a:extLst>
          </p:cNvPr>
          <p:cNvSpPr txBox="1"/>
          <p:nvPr/>
        </p:nvSpPr>
        <p:spPr>
          <a:xfrm>
            <a:off x="6195060" y="2438400"/>
            <a:ext cx="4640580" cy="2677656"/>
          </a:xfrm>
          <a:prstGeom prst="rect">
            <a:avLst/>
          </a:prstGeom>
          <a:noFill/>
        </p:spPr>
        <p:txBody>
          <a:bodyPr wrap="square" rtlCol="0">
            <a:spAutoFit/>
          </a:bodyPr>
          <a:lstStyle/>
          <a:p>
            <a:r>
              <a:rPr lang="en-US" sz="2800" dirty="0"/>
              <a:t>“echo chamber can act as a mechanism to reinforce an existing opinion within a group and, as a result, move the entire group toward more extreme positions”</a:t>
            </a:r>
          </a:p>
        </p:txBody>
      </p:sp>
    </p:spTree>
    <p:extLst>
      <p:ext uri="{BB962C8B-B14F-4D97-AF65-F5344CB8AC3E}">
        <p14:creationId xmlns:p14="http://schemas.microsoft.com/office/powerpoint/2010/main" val="11153052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B3B99-8C96-4403-9516-7F8AFACE8BAF}"/>
              </a:ext>
            </a:extLst>
          </p:cNvPr>
          <p:cNvSpPr>
            <a:spLocks noGrp="1"/>
          </p:cNvSpPr>
          <p:nvPr>
            <p:ph type="title"/>
          </p:nvPr>
        </p:nvSpPr>
        <p:spPr/>
        <p:txBody>
          <a:bodyPr>
            <a:normAutofit/>
          </a:bodyPr>
          <a:lstStyle/>
          <a:p>
            <a:r>
              <a:rPr lang="en-US" sz="3600" dirty="0"/>
              <a:t>Is the Government Helping?</a:t>
            </a:r>
            <a:br>
              <a:rPr lang="en-US" sz="3600" dirty="0"/>
            </a:br>
            <a:r>
              <a:rPr lang="en-US" sz="3600" dirty="0"/>
              <a:t>Things that are still on the table:</a:t>
            </a:r>
          </a:p>
        </p:txBody>
      </p:sp>
      <p:sp>
        <p:nvSpPr>
          <p:cNvPr id="4" name="Slide Number Placeholder 3">
            <a:extLst>
              <a:ext uri="{FF2B5EF4-FFF2-40B4-BE49-F238E27FC236}">
                <a16:creationId xmlns:a16="http://schemas.microsoft.com/office/drawing/2014/main" id="{1D693B78-99AF-4FBE-B253-E43E893FD422}"/>
              </a:ext>
            </a:extLst>
          </p:cNvPr>
          <p:cNvSpPr>
            <a:spLocks noGrp="1"/>
          </p:cNvSpPr>
          <p:nvPr>
            <p:ph type="sldNum" sz="quarter" idx="12"/>
          </p:nvPr>
        </p:nvSpPr>
        <p:spPr>
          <a:xfrm>
            <a:off x="8610600" y="6356350"/>
            <a:ext cx="2743200" cy="365125"/>
          </a:xfrm>
        </p:spPr>
        <p:txBody>
          <a:bodyPr/>
          <a:lstStyle/>
          <a:p>
            <a:fld id="{0B02C7C3-1F9D-495C-A818-668CCDC0E8E2}" type="slidenum">
              <a:rPr lang="en-US" smtClean="0">
                <a:solidFill>
                  <a:srgbClr val="C00000"/>
                </a:solidFill>
              </a:rPr>
              <a:t>56</a:t>
            </a:fld>
            <a:endParaRPr lang="en-US">
              <a:solidFill>
                <a:srgbClr val="C00000"/>
              </a:solidFill>
            </a:endParaRPr>
          </a:p>
        </p:txBody>
      </p:sp>
      <p:pic>
        <p:nvPicPr>
          <p:cNvPr id="16388" name="Picture 4">
            <a:extLst>
              <a:ext uri="{FF2B5EF4-FFF2-40B4-BE49-F238E27FC236}">
                <a16:creationId xmlns:a16="http://schemas.microsoft.com/office/drawing/2014/main" id="{04A45F86-C2CC-4F20-A696-0D56E16837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519985" y="3761343"/>
            <a:ext cx="3137264" cy="2590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29C9A38-26A8-4CF3-9AF0-968356B414E0}"/>
              </a:ext>
            </a:extLst>
          </p:cNvPr>
          <p:cNvSpPr txBox="1"/>
          <p:nvPr/>
        </p:nvSpPr>
        <p:spPr>
          <a:xfrm>
            <a:off x="838200" y="6352143"/>
            <a:ext cx="3198761" cy="369332"/>
          </a:xfrm>
          <a:prstGeom prst="rect">
            <a:avLst/>
          </a:prstGeom>
          <a:noFill/>
        </p:spPr>
        <p:txBody>
          <a:bodyPr wrap="none" rtlCol="0">
            <a:spAutoFit/>
          </a:bodyPr>
          <a:lstStyle/>
          <a:p>
            <a:r>
              <a:rPr lang="en-US" dirty="0"/>
              <a:t>Graphics: </a:t>
            </a:r>
            <a:r>
              <a:rPr lang="en-US" dirty="0">
                <a:hlinkClick r:id="rId3"/>
              </a:rPr>
              <a:t>j4p4n / </a:t>
            </a:r>
            <a:r>
              <a:rPr lang="en-US" dirty="0" err="1">
                <a:hlinkClick r:id="rId3"/>
              </a:rPr>
              <a:t>OpenClipart</a:t>
            </a:r>
            <a:endParaRPr lang="en-US" dirty="0"/>
          </a:p>
        </p:txBody>
      </p:sp>
      <p:pic>
        <p:nvPicPr>
          <p:cNvPr id="9" name="Picture 8" descr="Icon&#10;&#10;Description automatically generated">
            <a:extLst>
              <a:ext uri="{FF2B5EF4-FFF2-40B4-BE49-F238E27FC236}">
                <a16:creationId xmlns:a16="http://schemas.microsoft.com/office/drawing/2014/main" id="{2684714A-11AA-4FE0-919F-510788ACBB66}"/>
              </a:ext>
            </a:extLst>
          </p:cNvPr>
          <p:cNvPicPr>
            <a:picLocks noChangeAspect="1"/>
          </p:cNvPicPr>
          <p:nvPr/>
        </p:nvPicPr>
        <p:blipFill>
          <a:blip r:embed="rId4">
            <a:biLevel thresh="75000"/>
            <a:extLst>
              <a:ext uri="{28A0092B-C50C-407E-A947-70E740481C1C}">
                <a14:useLocalDpi xmlns:a14="http://schemas.microsoft.com/office/drawing/2010/main" val="0"/>
              </a:ext>
            </a:extLst>
          </a:blip>
          <a:stretch>
            <a:fillRect/>
          </a:stretch>
        </p:blipFill>
        <p:spPr>
          <a:xfrm>
            <a:off x="435857" y="1545437"/>
            <a:ext cx="3305520" cy="2409814"/>
          </a:xfrm>
          <a:prstGeom prst="rect">
            <a:avLst/>
          </a:prstGeom>
        </p:spPr>
      </p:pic>
      <p:graphicFrame>
        <p:nvGraphicFramePr>
          <p:cNvPr id="10" name="Diagram 9">
            <a:extLst>
              <a:ext uri="{FF2B5EF4-FFF2-40B4-BE49-F238E27FC236}">
                <a16:creationId xmlns:a16="http://schemas.microsoft.com/office/drawing/2014/main" id="{04D5F47B-A2DC-4556-9B86-D2AA68F5BCA4}"/>
              </a:ext>
            </a:extLst>
          </p:cNvPr>
          <p:cNvGraphicFramePr/>
          <p:nvPr>
            <p:extLst>
              <p:ext uri="{D42A27DB-BD31-4B8C-83A1-F6EECF244321}">
                <p14:modId xmlns:p14="http://schemas.microsoft.com/office/powerpoint/2010/main" val="3634934870"/>
              </p:ext>
            </p:extLst>
          </p:nvPr>
        </p:nvGraphicFramePr>
        <p:xfrm>
          <a:off x="4508500" y="1402080"/>
          <a:ext cx="7107222" cy="473814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1552036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Black Mirror Episode Nosedive Social Media Score Quiz">
            <a:extLst>
              <a:ext uri="{FF2B5EF4-FFF2-40B4-BE49-F238E27FC236}">
                <a16:creationId xmlns:a16="http://schemas.microsoft.com/office/drawing/2014/main" id="{2F795117-F57F-4719-9120-ACE7F3E2BB72}"/>
              </a:ext>
            </a:extLst>
          </p:cNvPr>
          <p:cNvPicPr>
            <a:picLocks noChangeAspect="1" noChangeArrowheads="1"/>
          </p:cNvPicPr>
          <p:nvPr/>
        </p:nvPicPr>
        <p:blipFill rotWithShape="1">
          <a:blip r:embed="rId2">
            <a:alphaModFix amt="85000"/>
            <a:extLst>
              <a:ext uri="{28A0092B-C50C-407E-A947-70E740481C1C}">
                <a14:useLocalDpi xmlns:a14="http://schemas.microsoft.com/office/drawing/2010/main" val="0"/>
              </a:ext>
            </a:extLst>
          </a:blip>
          <a:srcRect l="561" r="5999"/>
          <a:stretch/>
        </p:blipFill>
        <p:spPr bwMode="auto">
          <a:xfrm>
            <a:off x="8127976" y="2280826"/>
            <a:ext cx="4064008" cy="2283411"/>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Women of Anime: July 2016 - Nerd Crave">
            <a:extLst>
              <a:ext uri="{FF2B5EF4-FFF2-40B4-BE49-F238E27FC236}">
                <a16:creationId xmlns:a16="http://schemas.microsoft.com/office/drawing/2014/main" id="{03877766-B664-4718-A908-89DA4B63B4DE}"/>
              </a:ext>
            </a:extLst>
          </p:cNvPr>
          <p:cNvPicPr>
            <a:picLocks noChangeAspect="1" noChangeArrowheads="1"/>
          </p:cNvPicPr>
          <p:nvPr/>
        </p:nvPicPr>
        <p:blipFill>
          <a:blip r:embed="rId3" cstate="screen">
            <a:alphaModFix amt="85000"/>
            <a:extLst>
              <a:ext uri="{28A0092B-C50C-407E-A947-70E740481C1C}">
                <a14:useLocalDpi xmlns:a14="http://schemas.microsoft.com/office/drawing/2010/main"/>
              </a:ext>
            </a:extLst>
          </a:blip>
          <a:srcRect/>
          <a:stretch>
            <a:fillRect/>
          </a:stretch>
        </p:blipFill>
        <p:spPr bwMode="auto">
          <a:xfrm>
            <a:off x="4064000" y="0"/>
            <a:ext cx="4064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Facebook Changes Name To Meta With Vision Of Mastering Metaverse: The  Universe Of Ready Player One">
            <a:extLst>
              <a:ext uri="{FF2B5EF4-FFF2-40B4-BE49-F238E27FC236}">
                <a16:creationId xmlns:a16="http://schemas.microsoft.com/office/drawing/2014/main" id="{5B419291-344E-46EC-9BBC-2BA480A05196}"/>
              </a:ext>
            </a:extLst>
          </p:cNvPr>
          <p:cNvPicPr>
            <a:picLocks noChangeAspect="1" noChangeArrowheads="1"/>
          </p:cNvPicPr>
          <p:nvPr/>
        </p:nvPicPr>
        <p:blipFill>
          <a:blip r:embed="rId4" cstate="screen">
            <a:alphaModFix amt="85000"/>
            <a:extLst>
              <a:ext uri="{28A0092B-C50C-407E-A947-70E740481C1C}">
                <a14:useLocalDpi xmlns:a14="http://schemas.microsoft.com/office/drawing/2010/main"/>
              </a:ext>
            </a:extLst>
          </a:blip>
          <a:srcRect/>
          <a:stretch>
            <a:fillRect/>
          </a:stretch>
        </p:blipFill>
        <p:spPr bwMode="auto">
          <a:xfrm>
            <a:off x="0" y="0"/>
            <a:ext cx="4064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descr="The Matrix&amp;#39;s Red Pill Is the Internet&amp;#39;s Delusional Drug">
            <a:extLst>
              <a:ext uri="{FF2B5EF4-FFF2-40B4-BE49-F238E27FC236}">
                <a16:creationId xmlns:a16="http://schemas.microsoft.com/office/drawing/2014/main" id="{2A7DE975-BDC1-4187-B313-5FD14D65D1C5}"/>
              </a:ext>
            </a:extLst>
          </p:cNvPr>
          <p:cNvPicPr>
            <a:picLocks noChangeAspect="1" noChangeArrowheads="1"/>
          </p:cNvPicPr>
          <p:nvPr/>
        </p:nvPicPr>
        <p:blipFill rotWithShape="1">
          <a:blip r:embed="rId5" cstate="print">
            <a:alphaModFix amt="85000"/>
            <a:extLst>
              <a:ext uri="{28A0092B-C50C-407E-A947-70E740481C1C}">
                <a14:useLocalDpi xmlns:a14="http://schemas.microsoft.com/office/drawing/2010/main"/>
              </a:ext>
            </a:extLst>
          </a:blip>
          <a:srcRect/>
          <a:stretch/>
        </p:blipFill>
        <p:spPr bwMode="auto">
          <a:xfrm>
            <a:off x="8128000" y="0"/>
            <a:ext cx="4064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4348" name="Picture 12" descr="The Humans of &amp;#39;WALL-E&amp;#39; Were Probably Better Off Without Him - Jon Negroni">
            <a:extLst>
              <a:ext uri="{FF2B5EF4-FFF2-40B4-BE49-F238E27FC236}">
                <a16:creationId xmlns:a16="http://schemas.microsoft.com/office/drawing/2014/main" id="{D0C735FF-3AB1-4AC5-B1FF-C51A1D69A7CC}"/>
              </a:ext>
            </a:extLst>
          </p:cNvPr>
          <p:cNvPicPr>
            <a:picLocks noChangeAspect="1" noChangeArrowheads="1"/>
          </p:cNvPicPr>
          <p:nvPr/>
        </p:nvPicPr>
        <p:blipFill rotWithShape="1">
          <a:blip r:embed="rId6" cstate="print">
            <a:alphaModFix amt="85000"/>
            <a:extLst>
              <a:ext uri="{28A0092B-C50C-407E-A947-70E740481C1C}">
                <a14:useLocalDpi xmlns:a14="http://schemas.microsoft.com/office/drawing/2010/main"/>
              </a:ext>
            </a:extLst>
          </a:blip>
          <a:srcRect/>
          <a:stretch/>
        </p:blipFill>
        <p:spPr bwMode="auto">
          <a:xfrm>
            <a:off x="-1" y="2286000"/>
            <a:ext cx="4064001" cy="2285998"/>
          </a:xfrm>
          <a:prstGeom prst="rect">
            <a:avLst/>
          </a:prstGeom>
          <a:noFill/>
          <a:extLst>
            <a:ext uri="{909E8E84-426E-40DD-AFC4-6F175D3DCCD1}">
              <a14:hiddenFill xmlns:a14="http://schemas.microsoft.com/office/drawing/2010/main">
                <a:solidFill>
                  <a:srgbClr val="FFFFFF"/>
                </a:solidFill>
              </a14:hiddenFill>
            </a:ext>
          </a:extLst>
        </p:spPr>
      </p:pic>
      <p:pic>
        <p:nvPicPr>
          <p:cNvPr id="14352" name="Picture 16" descr="Venezuela&amp;#39;s Maduro Receives International Solidarity Following  Assassination Attempt | Venezuelanalysis.com">
            <a:extLst>
              <a:ext uri="{FF2B5EF4-FFF2-40B4-BE49-F238E27FC236}">
                <a16:creationId xmlns:a16="http://schemas.microsoft.com/office/drawing/2014/main" id="{F560EACD-4107-4697-8E0F-2314E9C64101}"/>
              </a:ext>
            </a:extLst>
          </p:cNvPr>
          <p:cNvPicPr>
            <a:picLocks noChangeAspect="1" noChangeArrowheads="1"/>
          </p:cNvPicPr>
          <p:nvPr/>
        </p:nvPicPr>
        <p:blipFill rotWithShape="1">
          <a:blip r:embed="rId7" cstate="print">
            <a:alphaModFix amt="85000"/>
            <a:extLst>
              <a:ext uri="{28A0092B-C50C-407E-A947-70E740481C1C}">
                <a14:useLocalDpi xmlns:a14="http://schemas.microsoft.com/office/drawing/2010/main"/>
              </a:ext>
            </a:extLst>
          </a:blip>
          <a:srcRect/>
          <a:stretch/>
        </p:blipFill>
        <p:spPr bwMode="auto">
          <a:xfrm>
            <a:off x="0" y="4571999"/>
            <a:ext cx="4063998" cy="2285998"/>
          </a:xfrm>
          <a:prstGeom prst="rect">
            <a:avLst/>
          </a:prstGeom>
          <a:noFill/>
          <a:extLst>
            <a:ext uri="{909E8E84-426E-40DD-AFC4-6F175D3DCCD1}">
              <a14:hiddenFill xmlns:a14="http://schemas.microsoft.com/office/drawing/2010/main">
                <a:solidFill>
                  <a:srgbClr val="FFFFFF"/>
                </a:solidFill>
              </a14:hiddenFill>
            </a:ext>
          </a:extLst>
        </p:spPr>
      </p:pic>
      <p:pic>
        <p:nvPicPr>
          <p:cNvPr id="14354" name="Picture 18" descr="LGBT Protest Against Facebook">
            <a:extLst>
              <a:ext uri="{FF2B5EF4-FFF2-40B4-BE49-F238E27FC236}">
                <a16:creationId xmlns:a16="http://schemas.microsoft.com/office/drawing/2014/main" id="{EA9DA611-F376-4AE3-9439-2AB6E7FE1D3A}"/>
              </a:ext>
            </a:extLst>
          </p:cNvPr>
          <p:cNvPicPr>
            <a:picLocks noChangeAspect="1" noChangeArrowheads="1"/>
          </p:cNvPicPr>
          <p:nvPr/>
        </p:nvPicPr>
        <p:blipFill rotWithShape="1">
          <a:blip r:embed="rId8" cstate="print">
            <a:alphaModFix amt="85000"/>
            <a:extLst>
              <a:ext uri="{28A0092B-C50C-407E-A947-70E740481C1C}">
                <a14:useLocalDpi xmlns:a14="http://schemas.microsoft.com/office/drawing/2010/main"/>
              </a:ext>
            </a:extLst>
          </a:blip>
          <a:srcRect/>
          <a:stretch/>
        </p:blipFill>
        <p:spPr bwMode="auto">
          <a:xfrm>
            <a:off x="8127992" y="4574585"/>
            <a:ext cx="4063992" cy="2283411"/>
          </a:xfrm>
          <a:prstGeom prst="rect">
            <a:avLst/>
          </a:prstGeom>
          <a:noFill/>
          <a:extLst>
            <a:ext uri="{909E8E84-426E-40DD-AFC4-6F175D3DCCD1}">
              <a14:hiddenFill xmlns:a14="http://schemas.microsoft.com/office/drawing/2010/main">
                <a:solidFill>
                  <a:srgbClr val="FFFFFF"/>
                </a:solidFill>
              </a14:hiddenFill>
            </a:ext>
          </a:extLst>
        </p:spPr>
      </p:pic>
      <p:pic>
        <p:nvPicPr>
          <p:cNvPr id="14358" name="Picture 22" descr="Social Media and Fake News in the Post-Truth Era The">
            <a:extLst>
              <a:ext uri="{FF2B5EF4-FFF2-40B4-BE49-F238E27FC236}">
                <a16:creationId xmlns:a16="http://schemas.microsoft.com/office/drawing/2014/main" id="{9B21F626-3281-4D02-B7C7-6C842729FF19}"/>
              </a:ext>
            </a:extLst>
          </p:cNvPr>
          <p:cNvPicPr>
            <a:picLocks noChangeAspect="1" noChangeArrowheads="1"/>
          </p:cNvPicPr>
          <p:nvPr/>
        </p:nvPicPr>
        <p:blipFill rotWithShape="1">
          <a:blip r:embed="rId9" cstate="print">
            <a:alphaModFix amt="85000"/>
            <a:extLst>
              <a:ext uri="{28A0092B-C50C-407E-A947-70E740481C1C}">
                <a14:useLocalDpi xmlns:a14="http://schemas.microsoft.com/office/drawing/2010/main"/>
              </a:ext>
            </a:extLst>
          </a:blip>
          <a:srcRect/>
          <a:stretch/>
        </p:blipFill>
        <p:spPr bwMode="auto">
          <a:xfrm>
            <a:off x="4063998" y="4571997"/>
            <a:ext cx="4063994" cy="2285999"/>
          </a:xfrm>
          <a:prstGeom prst="rect">
            <a:avLst/>
          </a:prstGeom>
          <a:noFill/>
          <a:extLst>
            <a:ext uri="{909E8E84-426E-40DD-AFC4-6F175D3DCCD1}">
              <a14:hiddenFill xmlns:a14="http://schemas.microsoft.com/office/drawing/2010/main">
                <a:solidFill>
                  <a:srgbClr val="FFFFFF"/>
                </a:solidFill>
              </a14:hiddenFill>
            </a:ext>
          </a:extLst>
        </p:spPr>
      </p:pic>
      <p:pic>
        <p:nvPicPr>
          <p:cNvPr id="14360" name="Picture 24">
            <a:extLst>
              <a:ext uri="{FF2B5EF4-FFF2-40B4-BE49-F238E27FC236}">
                <a16:creationId xmlns:a16="http://schemas.microsoft.com/office/drawing/2014/main" id="{36F98845-938A-46C5-9620-C6E4CD226480}"/>
              </a:ext>
            </a:extLst>
          </p:cNvPr>
          <p:cNvPicPr>
            <a:picLocks noChangeAspect="1" noChangeArrowheads="1"/>
          </p:cNvPicPr>
          <p:nvPr/>
        </p:nvPicPr>
        <p:blipFill rotWithShape="1">
          <a:blip r:embed="rId10" cstate="print">
            <a:alphaModFix amt="85000"/>
            <a:extLst>
              <a:ext uri="{28A0092B-C50C-407E-A947-70E740481C1C}">
                <a14:useLocalDpi xmlns:a14="http://schemas.microsoft.com/office/drawing/2010/main"/>
              </a:ext>
            </a:extLst>
          </a:blip>
          <a:srcRect/>
          <a:stretch/>
        </p:blipFill>
        <p:spPr bwMode="auto">
          <a:xfrm>
            <a:off x="4063984" y="2280827"/>
            <a:ext cx="4064008" cy="22834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0AA9B83-872E-4F33-8D0B-3FFA8BC4860C}"/>
              </a:ext>
            </a:extLst>
          </p:cNvPr>
          <p:cNvSpPr txBox="1"/>
          <p:nvPr/>
        </p:nvSpPr>
        <p:spPr>
          <a:xfrm>
            <a:off x="1127772" y="1890120"/>
            <a:ext cx="9936468" cy="3077766"/>
          </a:xfrm>
          <a:prstGeom prst="rect">
            <a:avLst/>
          </a:prstGeom>
          <a:solidFill>
            <a:srgbClr val="FFFFFF">
              <a:alpha val="69804"/>
            </a:srgbClr>
          </a:solidFill>
          <a:effectLst>
            <a:softEdge rad="127000"/>
          </a:effectLst>
        </p:spPr>
        <p:txBody>
          <a:bodyPr wrap="square" lIns="274320" tIns="274320" rIns="274320" bIns="274320" rtlCol="0" anchor="ctr">
            <a:spAutoFit/>
          </a:bodyPr>
          <a:lstStyle/>
          <a:p>
            <a:pPr algn="ctr">
              <a:spcBef>
                <a:spcPts val="1200"/>
              </a:spcBef>
              <a:spcAft>
                <a:spcPts val="1200"/>
              </a:spcAft>
            </a:pPr>
            <a:r>
              <a:rPr lang="en-US" sz="3200" i="0" dirty="0">
                <a:ln w="0"/>
                <a:effectLst>
                  <a:outerShdw blurRad="38100" dist="19050" dir="2700000" algn="tl" rotWithShape="0">
                    <a:schemeClr val="dk1">
                      <a:alpha val="40000"/>
                    </a:schemeClr>
                  </a:outerShdw>
                </a:effectLst>
                <a:latin typeface="Georgia" panose="02040502050405020303" pitchFamily="18" charset="0"/>
              </a:rPr>
              <a:t>“Our moral responsibility is not to stop the future, but to shape it...to channel our destiny in humane directions and to ease the trauma of transition.”</a:t>
            </a:r>
            <a:endParaRPr lang="en-US" sz="3600" dirty="0">
              <a:ln w="0"/>
              <a:effectLst>
                <a:outerShdw blurRad="38100" dist="19050" dir="2700000" algn="tl" rotWithShape="0">
                  <a:schemeClr val="dk1">
                    <a:alpha val="40000"/>
                  </a:schemeClr>
                </a:outerShdw>
              </a:effectLst>
              <a:latin typeface="Georgia" panose="02040502050405020303" pitchFamily="18" charset="0"/>
            </a:endParaRPr>
          </a:p>
          <a:p>
            <a:pPr algn="ctr">
              <a:spcBef>
                <a:spcPts val="1200"/>
              </a:spcBef>
              <a:spcAft>
                <a:spcPts val="1200"/>
              </a:spcAft>
            </a:pPr>
            <a:r>
              <a:rPr lang="en-US" sz="2400" dirty="0">
                <a:ln w="0"/>
                <a:effectLst>
                  <a:outerShdw blurRad="38100" dist="19050" dir="2700000" algn="tl" rotWithShape="0">
                    <a:schemeClr val="dk1">
                      <a:alpha val="40000"/>
                    </a:schemeClr>
                  </a:outerShdw>
                </a:effectLst>
                <a:latin typeface="Georgia" panose="02040502050405020303" pitchFamily="18" charset="0"/>
              </a:rPr>
              <a:t>-- Alvin Toffler</a:t>
            </a:r>
            <a:br>
              <a:rPr lang="en-US" sz="2400" dirty="0">
                <a:ln w="0"/>
                <a:effectLst>
                  <a:outerShdw blurRad="38100" dist="19050" dir="2700000" algn="tl" rotWithShape="0">
                    <a:schemeClr val="dk1">
                      <a:alpha val="40000"/>
                    </a:schemeClr>
                  </a:outerShdw>
                </a:effectLst>
                <a:latin typeface="Georgia" panose="02040502050405020303" pitchFamily="18" charset="0"/>
              </a:rPr>
            </a:br>
            <a:r>
              <a:rPr lang="en-US" sz="2400" dirty="0">
                <a:ln w="0"/>
                <a:effectLst>
                  <a:outerShdw blurRad="38100" dist="19050" dir="2700000" algn="tl" rotWithShape="0">
                    <a:schemeClr val="dk1">
                      <a:alpha val="40000"/>
                    </a:schemeClr>
                  </a:outerShdw>
                </a:effectLst>
                <a:latin typeface="Georgia" panose="02040502050405020303" pitchFamily="18" charset="0"/>
              </a:rPr>
              <a:t>Futurist, Author of “The Third Wave”, “</a:t>
            </a:r>
            <a:r>
              <a:rPr lang="en-US" sz="2400" dirty="0" err="1">
                <a:ln w="0"/>
                <a:effectLst>
                  <a:outerShdw blurRad="38100" dist="19050" dir="2700000" algn="tl" rotWithShape="0">
                    <a:schemeClr val="dk1">
                      <a:alpha val="40000"/>
                    </a:schemeClr>
                  </a:outerShdw>
                </a:effectLst>
                <a:latin typeface="Georgia" panose="02040502050405020303" pitchFamily="18" charset="0"/>
              </a:rPr>
              <a:t>PowerShift</a:t>
            </a:r>
            <a:r>
              <a:rPr lang="en-US" sz="2400" dirty="0">
                <a:ln w="0"/>
                <a:effectLst>
                  <a:outerShdw blurRad="38100" dist="19050" dir="2700000" algn="tl" rotWithShape="0">
                    <a:schemeClr val="dk1">
                      <a:alpha val="40000"/>
                    </a:schemeClr>
                  </a:outerShdw>
                </a:effectLst>
                <a:latin typeface="Georgia" panose="02040502050405020303" pitchFamily="18" charset="0"/>
              </a:rPr>
              <a:t>”, etc.</a:t>
            </a:r>
            <a:endParaRPr lang="en-US" sz="2400" dirty="0">
              <a:ln w="0"/>
              <a:effectLst>
                <a:outerShdw blurRad="38100" dist="19050" dir="2700000" algn="tl" rotWithShape="0">
                  <a:schemeClr val="dk1">
                    <a:alpha val="40000"/>
                  </a:schemeClr>
                </a:outerShdw>
              </a:effectLst>
            </a:endParaRPr>
          </a:p>
        </p:txBody>
      </p:sp>
      <p:sp>
        <p:nvSpPr>
          <p:cNvPr id="4" name="Slide Number Placeholder 3">
            <a:extLst>
              <a:ext uri="{FF2B5EF4-FFF2-40B4-BE49-F238E27FC236}">
                <a16:creationId xmlns:a16="http://schemas.microsoft.com/office/drawing/2014/main" id="{6E5A497E-DF3B-4918-85C4-74F67A32F1F5}"/>
              </a:ext>
            </a:extLst>
          </p:cNvPr>
          <p:cNvSpPr>
            <a:spLocks noGrp="1"/>
          </p:cNvSpPr>
          <p:nvPr>
            <p:ph type="sldNum" sz="quarter" idx="12"/>
          </p:nvPr>
        </p:nvSpPr>
        <p:spPr/>
        <p:txBody>
          <a:bodyPr/>
          <a:lstStyle/>
          <a:p>
            <a:fld id="{0B02C7C3-1F9D-495C-A818-668CCDC0E8E2}" type="slidenum">
              <a:rPr lang="en-US" smtClean="0"/>
              <a:t>57</a:t>
            </a:fld>
            <a:endParaRPr lang="en-US"/>
          </a:p>
        </p:txBody>
      </p:sp>
      <p:cxnSp>
        <p:nvCxnSpPr>
          <p:cNvPr id="8" name="Straight Connector 7">
            <a:extLst>
              <a:ext uri="{FF2B5EF4-FFF2-40B4-BE49-F238E27FC236}">
                <a16:creationId xmlns:a16="http://schemas.microsoft.com/office/drawing/2014/main" id="{E36DC671-39DF-4ACB-9F1D-7808D15F9CC7}"/>
              </a:ext>
            </a:extLst>
          </p:cNvPr>
          <p:cNvCxnSpPr>
            <a:cxnSpLocks/>
          </p:cNvCxnSpPr>
          <p:nvPr/>
        </p:nvCxnSpPr>
        <p:spPr>
          <a:xfrm>
            <a:off x="0" y="6957060"/>
            <a:ext cx="0" cy="105156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7319C2D-186D-4F31-8703-3812DAB05745}"/>
              </a:ext>
            </a:extLst>
          </p:cNvPr>
          <p:cNvCxnSpPr/>
          <p:nvPr/>
        </p:nvCxnSpPr>
        <p:spPr>
          <a:xfrm>
            <a:off x="4064000" y="6957060"/>
            <a:ext cx="0" cy="105156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E317822-5DCE-4CA6-91BE-FA02B3A915D1}"/>
              </a:ext>
            </a:extLst>
          </p:cNvPr>
          <p:cNvCxnSpPr/>
          <p:nvPr/>
        </p:nvCxnSpPr>
        <p:spPr>
          <a:xfrm>
            <a:off x="8128000" y="6957060"/>
            <a:ext cx="0" cy="105156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D14B60A-A4B9-48B7-9935-1AD528DA256B}"/>
              </a:ext>
            </a:extLst>
          </p:cNvPr>
          <p:cNvCxnSpPr>
            <a:cxnSpLocks/>
          </p:cNvCxnSpPr>
          <p:nvPr/>
        </p:nvCxnSpPr>
        <p:spPr>
          <a:xfrm>
            <a:off x="12192000" y="6957060"/>
            <a:ext cx="0" cy="105156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700DEFF-DDC8-4C18-9DDC-52491D89FC67}"/>
              </a:ext>
            </a:extLst>
          </p:cNvPr>
          <p:cNvCxnSpPr>
            <a:cxnSpLocks/>
          </p:cNvCxnSpPr>
          <p:nvPr/>
        </p:nvCxnSpPr>
        <p:spPr>
          <a:xfrm>
            <a:off x="-1188720" y="6858000"/>
            <a:ext cx="792480"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BAFDA6B-9023-42C5-BEF0-AD01A034664E}"/>
              </a:ext>
            </a:extLst>
          </p:cNvPr>
          <p:cNvCxnSpPr/>
          <p:nvPr/>
        </p:nvCxnSpPr>
        <p:spPr>
          <a:xfrm>
            <a:off x="-1188720" y="4572000"/>
            <a:ext cx="792480"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2417C81-DA60-4089-B4AF-B1E2B96B7261}"/>
              </a:ext>
            </a:extLst>
          </p:cNvPr>
          <p:cNvCxnSpPr/>
          <p:nvPr/>
        </p:nvCxnSpPr>
        <p:spPr>
          <a:xfrm>
            <a:off x="-1188720" y="2286000"/>
            <a:ext cx="792480"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8D4E6DC-7FF2-4498-BE2F-50644CE4E5C8}"/>
              </a:ext>
            </a:extLst>
          </p:cNvPr>
          <p:cNvCxnSpPr>
            <a:cxnSpLocks/>
          </p:cNvCxnSpPr>
          <p:nvPr/>
        </p:nvCxnSpPr>
        <p:spPr>
          <a:xfrm>
            <a:off x="-1188720" y="0"/>
            <a:ext cx="792480"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59777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E5A497E-DF3B-4918-85C4-74F67A32F1F5}"/>
              </a:ext>
            </a:extLst>
          </p:cNvPr>
          <p:cNvSpPr>
            <a:spLocks noGrp="1"/>
          </p:cNvSpPr>
          <p:nvPr>
            <p:ph type="sldNum" sz="quarter" idx="12"/>
          </p:nvPr>
        </p:nvSpPr>
        <p:spPr/>
        <p:txBody>
          <a:bodyPr/>
          <a:lstStyle/>
          <a:p>
            <a:fld id="{0B02C7C3-1F9D-495C-A818-668CCDC0E8E2}" type="slidenum">
              <a:rPr lang="en-US" smtClean="0"/>
              <a:t>58</a:t>
            </a:fld>
            <a:endParaRPr lang="en-US"/>
          </a:p>
        </p:txBody>
      </p:sp>
      <p:cxnSp>
        <p:nvCxnSpPr>
          <p:cNvPr id="8" name="Straight Connector 7">
            <a:extLst>
              <a:ext uri="{FF2B5EF4-FFF2-40B4-BE49-F238E27FC236}">
                <a16:creationId xmlns:a16="http://schemas.microsoft.com/office/drawing/2014/main" id="{E36DC671-39DF-4ACB-9F1D-7808D15F9CC7}"/>
              </a:ext>
            </a:extLst>
          </p:cNvPr>
          <p:cNvCxnSpPr>
            <a:cxnSpLocks/>
          </p:cNvCxnSpPr>
          <p:nvPr/>
        </p:nvCxnSpPr>
        <p:spPr>
          <a:xfrm>
            <a:off x="0" y="6957060"/>
            <a:ext cx="0" cy="105156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7319C2D-186D-4F31-8703-3812DAB05745}"/>
              </a:ext>
            </a:extLst>
          </p:cNvPr>
          <p:cNvCxnSpPr/>
          <p:nvPr/>
        </p:nvCxnSpPr>
        <p:spPr>
          <a:xfrm>
            <a:off x="4064000" y="6957060"/>
            <a:ext cx="0" cy="105156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E317822-5DCE-4CA6-91BE-FA02B3A915D1}"/>
              </a:ext>
            </a:extLst>
          </p:cNvPr>
          <p:cNvCxnSpPr/>
          <p:nvPr/>
        </p:nvCxnSpPr>
        <p:spPr>
          <a:xfrm>
            <a:off x="8128000" y="6957060"/>
            <a:ext cx="0" cy="105156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D14B60A-A4B9-48B7-9935-1AD528DA256B}"/>
              </a:ext>
            </a:extLst>
          </p:cNvPr>
          <p:cNvCxnSpPr>
            <a:cxnSpLocks/>
          </p:cNvCxnSpPr>
          <p:nvPr/>
        </p:nvCxnSpPr>
        <p:spPr>
          <a:xfrm>
            <a:off x="12192000" y="6957060"/>
            <a:ext cx="0" cy="105156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700DEFF-DDC8-4C18-9DDC-52491D89FC67}"/>
              </a:ext>
            </a:extLst>
          </p:cNvPr>
          <p:cNvCxnSpPr>
            <a:cxnSpLocks/>
          </p:cNvCxnSpPr>
          <p:nvPr/>
        </p:nvCxnSpPr>
        <p:spPr>
          <a:xfrm>
            <a:off x="-1188720" y="6858000"/>
            <a:ext cx="792480"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BAFDA6B-9023-42C5-BEF0-AD01A034664E}"/>
              </a:ext>
            </a:extLst>
          </p:cNvPr>
          <p:cNvCxnSpPr/>
          <p:nvPr/>
        </p:nvCxnSpPr>
        <p:spPr>
          <a:xfrm>
            <a:off x="-1188720" y="4572000"/>
            <a:ext cx="792480"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2417C81-DA60-4089-B4AF-B1E2B96B7261}"/>
              </a:ext>
            </a:extLst>
          </p:cNvPr>
          <p:cNvCxnSpPr/>
          <p:nvPr/>
        </p:nvCxnSpPr>
        <p:spPr>
          <a:xfrm>
            <a:off x="-1188720" y="2286000"/>
            <a:ext cx="792480"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8D4E6DC-7FF2-4498-BE2F-50644CE4E5C8}"/>
              </a:ext>
            </a:extLst>
          </p:cNvPr>
          <p:cNvCxnSpPr>
            <a:cxnSpLocks/>
          </p:cNvCxnSpPr>
          <p:nvPr/>
        </p:nvCxnSpPr>
        <p:spPr>
          <a:xfrm>
            <a:off x="-1188720" y="0"/>
            <a:ext cx="792480"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EFD58BAF-1B8C-412F-85B2-5A20AA493C4D}"/>
              </a:ext>
            </a:extLst>
          </p:cNvPr>
          <p:cNvSpPr/>
          <p:nvPr/>
        </p:nvSpPr>
        <p:spPr>
          <a:xfrm>
            <a:off x="0" y="0"/>
            <a:ext cx="4064000" cy="22859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Ready Player One</a:t>
            </a:r>
          </a:p>
          <a:p>
            <a:pPr algn="ctr"/>
            <a:endParaRPr lang="en-US" dirty="0">
              <a:solidFill>
                <a:schemeClr val="tx1">
                  <a:lumMod val="85000"/>
                  <a:lumOff val="15000"/>
                </a:schemeClr>
              </a:solidFill>
            </a:endParaRPr>
          </a:p>
          <a:p>
            <a:pPr algn="ctr"/>
            <a:r>
              <a:rPr lang="en-US" dirty="0">
                <a:solidFill>
                  <a:schemeClr val="tx1">
                    <a:lumMod val="85000"/>
                    <a:lumOff val="15000"/>
                  </a:schemeClr>
                </a:solidFill>
              </a:rPr>
              <a:t>Illustrates dystopian nature of a metaverse where users become dependent on interaction within the metaverse environment and how companies profit from it.</a:t>
            </a:r>
          </a:p>
        </p:txBody>
      </p:sp>
      <p:sp>
        <p:nvSpPr>
          <p:cNvPr id="22" name="Rectangle 21">
            <a:extLst>
              <a:ext uri="{FF2B5EF4-FFF2-40B4-BE49-F238E27FC236}">
                <a16:creationId xmlns:a16="http://schemas.microsoft.com/office/drawing/2014/main" id="{281C7A66-C3B3-4744-B92C-AC9222479FB1}"/>
              </a:ext>
            </a:extLst>
          </p:cNvPr>
          <p:cNvSpPr/>
          <p:nvPr/>
        </p:nvSpPr>
        <p:spPr>
          <a:xfrm>
            <a:off x="4064000" y="0"/>
            <a:ext cx="4064000" cy="22859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Sword Art Online</a:t>
            </a:r>
          </a:p>
          <a:p>
            <a:pPr algn="ctr"/>
            <a:endParaRPr lang="en-US" dirty="0">
              <a:solidFill>
                <a:schemeClr val="tx1">
                  <a:lumMod val="85000"/>
                  <a:lumOff val="15000"/>
                </a:schemeClr>
              </a:solidFill>
            </a:endParaRPr>
          </a:p>
          <a:p>
            <a:pPr algn="ctr"/>
            <a:r>
              <a:rPr lang="en-US" dirty="0">
                <a:solidFill>
                  <a:schemeClr val="tx1">
                    <a:lumMod val="85000"/>
                    <a:lumOff val="15000"/>
                  </a:schemeClr>
                </a:solidFill>
              </a:rPr>
              <a:t>Illustrates the ethics of VR implementations, always-on VR worlds, informed consent by the users, societal impact of VR, and future of neuroscience and its applications.</a:t>
            </a:r>
          </a:p>
        </p:txBody>
      </p:sp>
      <p:sp>
        <p:nvSpPr>
          <p:cNvPr id="23" name="Rectangle 22">
            <a:extLst>
              <a:ext uri="{FF2B5EF4-FFF2-40B4-BE49-F238E27FC236}">
                <a16:creationId xmlns:a16="http://schemas.microsoft.com/office/drawing/2014/main" id="{D4BBD616-7E1B-4C44-9CD5-DE25D4A2AD57}"/>
              </a:ext>
            </a:extLst>
          </p:cNvPr>
          <p:cNvSpPr/>
          <p:nvPr/>
        </p:nvSpPr>
        <p:spPr>
          <a:xfrm>
            <a:off x="8128000" y="0"/>
            <a:ext cx="4064000" cy="22859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The Matrix</a:t>
            </a:r>
          </a:p>
          <a:p>
            <a:pPr algn="ctr"/>
            <a:endParaRPr lang="en-US" dirty="0">
              <a:solidFill>
                <a:schemeClr val="tx1">
                  <a:lumMod val="85000"/>
                  <a:lumOff val="15000"/>
                </a:schemeClr>
              </a:solidFill>
            </a:endParaRPr>
          </a:p>
          <a:p>
            <a:pPr algn="ctr"/>
            <a:r>
              <a:rPr lang="en-US" dirty="0">
                <a:solidFill>
                  <a:schemeClr val="tx1">
                    <a:lumMod val="85000"/>
                    <a:lumOff val="15000"/>
                  </a:schemeClr>
                </a:solidFill>
              </a:rPr>
              <a:t>This picture is the red pill / blue pill scene. It shows the crossroads of whether to (red) wake up from the Matrix into the real world, or (blue) to stay in it.</a:t>
            </a:r>
          </a:p>
        </p:txBody>
      </p:sp>
      <p:sp>
        <p:nvSpPr>
          <p:cNvPr id="24" name="Rectangle 23">
            <a:extLst>
              <a:ext uri="{FF2B5EF4-FFF2-40B4-BE49-F238E27FC236}">
                <a16:creationId xmlns:a16="http://schemas.microsoft.com/office/drawing/2014/main" id="{C546922A-2E07-4737-A8D9-3FA12EE8E693}"/>
              </a:ext>
            </a:extLst>
          </p:cNvPr>
          <p:cNvSpPr/>
          <p:nvPr/>
        </p:nvSpPr>
        <p:spPr>
          <a:xfrm>
            <a:off x="0" y="2286005"/>
            <a:ext cx="4064000" cy="22859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Wall-E</a:t>
            </a:r>
          </a:p>
        </p:txBody>
      </p:sp>
      <p:sp>
        <p:nvSpPr>
          <p:cNvPr id="25" name="Rectangle 24">
            <a:extLst>
              <a:ext uri="{FF2B5EF4-FFF2-40B4-BE49-F238E27FC236}">
                <a16:creationId xmlns:a16="http://schemas.microsoft.com/office/drawing/2014/main" id="{11DAD463-17E6-4F40-83AB-AAC0E434E4D3}"/>
              </a:ext>
            </a:extLst>
          </p:cNvPr>
          <p:cNvSpPr/>
          <p:nvPr/>
        </p:nvSpPr>
        <p:spPr>
          <a:xfrm>
            <a:off x="4064000" y="2286005"/>
            <a:ext cx="4064000" cy="22859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Office of the FCC</a:t>
            </a:r>
          </a:p>
        </p:txBody>
      </p:sp>
      <p:sp>
        <p:nvSpPr>
          <p:cNvPr id="26" name="Rectangle 25">
            <a:extLst>
              <a:ext uri="{FF2B5EF4-FFF2-40B4-BE49-F238E27FC236}">
                <a16:creationId xmlns:a16="http://schemas.microsoft.com/office/drawing/2014/main" id="{E3316A4A-0B24-4CFE-9180-D6FAD09E934C}"/>
              </a:ext>
            </a:extLst>
          </p:cNvPr>
          <p:cNvSpPr/>
          <p:nvPr/>
        </p:nvSpPr>
        <p:spPr>
          <a:xfrm>
            <a:off x="8128000" y="2286005"/>
            <a:ext cx="4064000" cy="22859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Black Mirror</a:t>
            </a:r>
          </a:p>
        </p:txBody>
      </p:sp>
      <p:sp>
        <p:nvSpPr>
          <p:cNvPr id="27" name="Rectangle 26">
            <a:extLst>
              <a:ext uri="{FF2B5EF4-FFF2-40B4-BE49-F238E27FC236}">
                <a16:creationId xmlns:a16="http://schemas.microsoft.com/office/drawing/2014/main" id="{5202659C-0D92-4D40-AC93-024DF07582B9}"/>
              </a:ext>
            </a:extLst>
          </p:cNvPr>
          <p:cNvSpPr/>
          <p:nvPr/>
        </p:nvSpPr>
        <p:spPr>
          <a:xfrm>
            <a:off x="0" y="4572005"/>
            <a:ext cx="4064000" cy="22859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Drone assassination attempt on the President of Venezuela</a:t>
            </a:r>
          </a:p>
          <a:p>
            <a:pPr algn="ctr"/>
            <a:endParaRPr lang="en-US" dirty="0">
              <a:solidFill>
                <a:schemeClr val="tx1">
                  <a:lumMod val="85000"/>
                  <a:lumOff val="15000"/>
                </a:schemeClr>
              </a:solidFill>
            </a:endParaRPr>
          </a:p>
          <a:p>
            <a:pPr algn="ctr"/>
            <a:r>
              <a:rPr lang="en-US" dirty="0">
                <a:solidFill>
                  <a:schemeClr val="tx1">
                    <a:lumMod val="85000"/>
                    <a:lumOff val="15000"/>
                  </a:schemeClr>
                </a:solidFill>
              </a:rPr>
              <a:t>Illustrates the extent of how technology is used in warfare and resolve conflicts … in a non-peaceful manner.</a:t>
            </a:r>
          </a:p>
        </p:txBody>
      </p:sp>
      <p:sp>
        <p:nvSpPr>
          <p:cNvPr id="28" name="Rectangle 27">
            <a:extLst>
              <a:ext uri="{FF2B5EF4-FFF2-40B4-BE49-F238E27FC236}">
                <a16:creationId xmlns:a16="http://schemas.microsoft.com/office/drawing/2014/main" id="{31C9AD36-6A3A-4A44-8E48-04C800348920}"/>
              </a:ext>
            </a:extLst>
          </p:cNvPr>
          <p:cNvSpPr/>
          <p:nvPr/>
        </p:nvSpPr>
        <p:spPr>
          <a:xfrm>
            <a:off x="4064000" y="4572005"/>
            <a:ext cx="4064000" cy="22859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Protest/Rally regarding fake news</a:t>
            </a:r>
          </a:p>
        </p:txBody>
      </p:sp>
      <p:sp>
        <p:nvSpPr>
          <p:cNvPr id="29" name="Rectangle 28">
            <a:extLst>
              <a:ext uri="{FF2B5EF4-FFF2-40B4-BE49-F238E27FC236}">
                <a16:creationId xmlns:a16="http://schemas.microsoft.com/office/drawing/2014/main" id="{8684FA73-0CC6-4C3E-B04D-B14C39EE633B}"/>
              </a:ext>
            </a:extLst>
          </p:cNvPr>
          <p:cNvSpPr/>
          <p:nvPr/>
        </p:nvSpPr>
        <p:spPr>
          <a:xfrm>
            <a:off x="8128000" y="4572005"/>
            <a:ext cx="4064000" cy="22859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Protest against Facebook</a:t>
            </a:r>
          </a:p>
        </p:txBody>
      </p:sp>
    </p:spTree>
    <p:extLst>
      <p:ext uri="{BB962C8B-B14F-4D97-AF65-F5344CB8AC3E}">
        <p14:creationId xmlns:p14="http://schemas.microsoft.com/office/powerpoint/2010/main" val="2368858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81821-2E91-48CE-9620-9828C64D98ED}"/>
              </a:ext>
            </a:extLst>
          </p:cNvPr>
          <p:cNvSpPr>
            <a:spLocks noGrp="1"/>
          </p:cNvSpPr>
          <p:nvPr>
            <p:ph type="title"/>
          </p:nvPr>
        </p:nvSpPr>
        <p:spPr/>
        <p:txBody>
          <a:bodyPr/>
          <a:lstStyle/>
          <a:p>
            <a:r>
              <a:rPr lang="en-US" dirty="0"/>
              <a:t>The CIA Triad</a:t>
            </a:r>
          </a:p>
        </p:txBody>
      </p:sp>
      <p:sp>
        <p:nvSpPr>
          <p:cNvPr id="127" name="TextBox 126">
            <a:extLst>
              <a:ext uri="{FF2B5EF4-FFF2-40B4-BE49-F238E27FC236}">
                <a16:creationId xmlns:a16="http://schemas.microsoft.com/office/drawing/2014/main" id="{178B836C-D05F-40BE-A8B6-9A895F246A14}"/>
              </a:ext>
            </a:extLst>
          </p:cNvPr>
          <p:cNvSpPr txBox="1"/>
          <p:nvPr/>
        </p:nvSpPr>
        <p:spPr>
          <a:xfrm>
            <a:off x="838200" y="1610485"/>
            <a:ext cx="3414040" cy="4893647"/>
          </a:xfrm>
          <a:prstGeom prst="rect">
            <a:avLst/>
          </a:prstGeom>
          <a:noFill/>
        </p:spPr>
        <p:txBody>
          <a:bodyPr wrap="square" rtlCol="0">
            <a:spAutoFit/>
          </a:bodyPr>
          <a:lstStyle/>
          <a:p>
            <a:r>
              <a:rPr lang="en-US" sz="2400" dirty="0"/>
              <a:t>They are the three key components of information security. Notice that some elements may be related to multiple components.</a:t>
            </a:r>
          </a:p>
          <a:p>
            <a:endParaRPr lang="en-US" sz="2400" dirty="0"/>
          </a:p>
          <a:p>
            <a:r>
              <a:rPr lang="en-US" sz="2400" dirty="0"/>
              <a:t>Today I’ll discuss the highlighted topics.</a:t>
            </a:r>
          </a:p>
          <a:p>
            <a:endParaRPr lang="en-US" sz="2400" dirty="0"/>
          </a:p>
          <a:p>
            <a:endParaRPr lang="en-US" sz="2400" dirty="0"/>
          </a:p>
          <a:p>
            <a:r>
              <a:rPr lang="en-US" sz="1200" dirty="0"/>
              <a:t>* The topics here are shown as examples only. This is not an exhaustive list.</a:t>
            </a:r>
            <a:endParaRPr lang="en-US" sz="2400" dirty="0"/>
          </a:p>
        </p:txBody>
      </p:sp>
      <p:sp>
        <p:nvSpPr>
          <p:cNvPr id="147" name="Slide Number Placeholder 146">
            <a:extLst>
              <a:ext uri="{FF2B5EF4-FFF2-40B4-BE49-F238E27FC236}">
                <a16:creationId xmlns:a16="http://schemas.microsoft.com/office/drawing/2014/main" id="{4C33DEEC-F6CA-498E-B0E1-69329BA90ECE}"/>
              </a:ext>
            </a:extLst>
          </p:cNvPr>
          <p:cNvSpPr>
            <a:spLocks noGrp="1"/>
          </p:cNvSpPr>
          <p:nvPr>
            <p:ph type="sldNum" sz="quarter" idx="12"/>
          </p:nvPr>
        </p:nvSpPr>
        <p:spPr/>
        <p:txBody>
          <a:bodyPr/>
          <a:lstStyle/>
          <a:p>
            <a:fld id="{ED995A56-DF0F-4415-9081-226665B86A19}" type="slidenum">
              <a:rPr lang="en-US" smtClean="0"/>
              <a:t>6</a:t>
            </a:fld>
            <a:endParaRPr lang="en-US"/>
          </a:p>
        </p:txBody>
      </p:sp>
      <p:grpSp>
        <p:nvGrpSpPr>
          <p:cNvPr id="5" name="Group 4">
            <a:extLst>
              <a:ext uri="{FF2B5EF4-FFF2-40B4-BE49-F238E27FC236}">
                <a16:creationId xmlns:a16="http://schemas.microsoft.com/office/drawing/2014/main" id="{D1C043C8-ABC6-43C9-8A9F-F033E06A5D08}"/>
              </a:ext>
            </a:extLst>
          </p:cNvPr>
          <p:cNvGrpSpPr/>
          <p:nvPr/>
        </p:nvGrpSpPr>
        <p:grpSpPr>
          <a:xfrm>
            <a:off x="4506369" y="457201"/>
            <a:ext cx="6531775" cy="5640188"/>
            <a:chOff x="3896926" y="-64736"/>
            <a:chExt cx="7740661" cy="6684061"/>
          </a:xfrm>
        </p:grpSpPr>
        <p:sp>
          <p:nvSpPr>
            <p:cNvPr id="122" name="TextBox 121">
              <a:extLst>
                <a:ext uri="{FF2B5EF4-FFF2-40B4-BE49-F238E27FC236}">
                  <a16:creationId xmlns:a16="http://schemas.microsoft.com/office/drawing/2014/main" id="{0D27FC53-8358-40AD-AEC5-D012E7E36E85}"/>
                </a:ext>
              </a:extLst>
            </p:cNvPr>
            <p:cNvSpPr txBox="1"/>
            <p:nvPr/>
          </p:nvSpPr>
          <p:spPr>
            <a:xfrm rot="18900000">
              <a:off x="3896926" y="769453"/>
              <a:ext cx="2768218" cy="547109"/>
            </a:xfrm>
            <a:prstGeom prst="rect">
              <a:avLst/>
            </a:prstGeom>
            <a:noFill/>
          </p:spPr>
          <p:txBody>
            <a:bodyPr wrap="none" rtlCol="0">
              <a:spAutoFit/>
            </a:bodyPr>
            <a:lstStyle/>
            <a:p>
              <a:pPr algn="ctr"/>
              <a:r>
                <a:rPr lang="en-US" sz="2400" b="1" dirty="0"/>
                <a:t>Confidentiality</a:t>
              </a:r>
            </a:p>
          </p:txBody>
        </p:sp>
        <p:sp>
          <p:nvSpPr>
            <p:cNvPr id="3" name="TextBox 2">
              <a:extLst>
                <a:ext uri="{FF2B5EF4-FFF2-40B4-BE49-F238E27FC236}">
                  <a16:creationId xmlns:a16="http://schemas.microsoft.com/office/drawing/2014/main" id="{24316500-5251-4D6F-BBB2-6F67BF044A55}"/>
                </a:ext>
              </a:extLst>
            </p:cNvPr>
            <p:cNvSpPr txBox="1"/>
            <p:nvPr/>
          </p:nvSpPr>
          <p:spPr>
            <a:xfrm>
              <a:off x="6451241" y="-64736"/>
              <a:ext cx="1313061" cy="547109"/>
            </a:xfrm>
            <a:prstGeom prst="rect">
              <a:avLst/>
            </a:prstGeom>
            <a:noFill/>
          </p:spPr>
          <p:txBody>
            <a:bodyPr wrap="none" rtlCol="0">
              <a:spAutoFit/>
            </a:bodyPr>
            <a:lstStyle/>
            <a:p>
              <a:pPr algn="ctr"/>
              <a:r>
                <a:rPr lang="ja-JP" altLang="en-US" sz="2400" dirty="0"/>
                <a:t>気密性</a:t>
              </a:r>
              <a:endParaRPr lang="en-US" sz="2400" dirty="0"/>
            </a:p>
          </p:txBody>
        </p:sp>
        <p:sp>
          <p:nvSpPr>
            <p:cNvPr id="26" name="TextBox 25">
              <a:extLst>
                <a:ext uri="{FF2B5EF4-FFF2-40B4-BE49-F238E27FC236}">
                  <a16:creationId xmlns:a16="http://schemas.microsoft.com/office/drawing/2014/main" id="{ABCC7666-F49E-4508-A1C5-A855B826BAA3}"/>
                </a:ext>
              </a:extLst>
            </p:cNvPr>
            <p:cNvSpPr txBox="1"/>
            <p:nvPr/>
          </p:nvSpPr>
          <p:spPr>
            <a:xfrm>
              <a:off x="8863765" y="-64736"/>
              <a:ext cx="1313061" cy="547109"/>
            </a:xfrm>
            <a:prstGeom prst="rect">
              <a:avLst/>
            </a:prstGeom>
            <a:noFill/>
          </p:spPr>
          <p:txBody>
            <a:bodyPr wrap="none" rtlCol="0">
              <a:spAutoFit/>
            </a:bodyPr>
            <a:lstStyle/>
            <a:p>
              <a:pPr algn="ctr"/>
              <a:r>
                <a:rPr lang="ja-JP" altLang="en-US" sz="2400" dirty="0"/>
                <a:t>完全性</a:t>
              </a:r>
              <a:endParaRPr lang="en-US" sz="2400" dirty="0"/>
            </a:p>
          </p:txBody>
        </p:sp>
        <p:sp>
          <p:nvSpPr>
            <p:cNvPr id="119" name="Oval 118">
              <a:extLst>
                <a:ext uri="{FF2B5EF4-FFF2-40B4-BE49-F238E27FC236}">
                  <a16:creationId xmlns:a16="http://schemas.microsoft.com/office/drawing/2014/main" id="{A2FC64A2-350B-4883-A00B-43F3C6C06057}"/>
                </a:ext>
              </a:extLst>
            </p:cNvPr>
            <p:cNvSpPr/>
            <p:nvPr/>
          </p:nvSpPr>
          <p:spPr>
            <a:xfrm>
              <a:off x="4990480" y="451088"/>
              <a:ext cx="4234582" cy="423458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0" name="Oval 119">
              <a:extLst>
                <a:ext uri="{FF2B5EF4-FFF2-40B4-BE49-F238E27FC236}">
                  <a16:creationId xmlns:a16="http://schemas.microsoft.com/office/drawing/2014/main" id="{0A46C1C4-1F66-4E6D-8E3E-91956EFAF850}"/>
                </a:ext>
              </a:extLst>
            </p:cNvPr>
            <p:cNvSpPr/>
            <p:nvPr/>
          </p:nvSpPr>
          <p:spPr>
            <a:xfrm>
              <a:off x="7403005" y="451088"/>
              <a:ext cx="4234582" cy="423458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1" name="Oval 120">
              <a:extLst>
                <a:ext uri="{FF2B5EF4-FFF2-40B4-BE49-F238E27FC236}">
                  <a16:creationId xmlns:a16="http://schemas.microsoft.com/office/drawing/2014/main" id="{D5EDB6C9-0530-4095-9280-C843944E8C5B}"/>
                </a:ext>
              </a:extLst>
            </p:cNvPr>
            <p:cNvSpPr/>
            <p:nvPr/>
          </p:nvSpPr>
          <p:spPr>
            <a:xfrm>
              <a:off x="6196743" y="2384745"/>
              <a:ext cx="4234582" cy="423458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3" name="TextBox 122">
              <a:extLst>
                <a:ext uri="{FF2B5EF4-FFF2-40B4-BE49-F238E27FC236}">
                  <a16:creationId xmlns:a16="http://schemas.microsoft.com/office/drawing/2014/main" id="{A0BD4A27-7EEF-452E-A39A-BADAC5D09489}"/>
                </a:ext>
              </a:extLst>
            </p:cNvPr>
            <p:cNvSpPr txBox="1"/>
            <p:nvPr/>
          </p:nvSpPr>
          <p:spPr>
            <a:xfrm rot="2700000">
              <a:off x="10463543" y="740533"/>
              <a:ext cx="1708196" cy="547109"/>
            </a:xfrm>
            <a:prstGeom prst="rect">
              <a:avLst/>
            </a:prstGeom>
            <a:noFill/>
          </p:spPr>
          <p:txBody>
            <a:bodyPr wrap="none" rtlCol="0">
              <a:spAutoFit/>
            </a:bodyPr>
            <a:lstStyle/>
            <a:p>
              <a:pPr algn="ctr"/>
              <a:r>
                <a:rPr lang="en-US" sz="2400" b="1" dirty="0"/>
                <a:t>Integrity</a:t>
              </a:r>
            </a:p>
          </p:txBody>
        </p:sp>
        <p:sp>
          <p:nvSpPr>
            <p:cNvPr id="124" name="TextBox 123">
              <a:extLst>
                <a:ext uri="{FF2B5EF4-FFF2-40B4-BE49-F238E27FC236}">
                  <a16:creationId xmlns:a16="http://schemas.microsoft.com/office/drawing/2014/main" id="{1553A520-8DAC-4D92-8151-06CB2F8DC615}"/>
                </a:ext>
              </a:extLst>
            </p:cNvPr>
            <p:cNvSpPr txBox="1"/>
            <p:nvPr/>
          </p:nvSpPr>
          <p:spPr>
            <a:xfrm>
              <a:off x="4831596" y="5922068"/>
              <a:ext cx="2137296" cy="547109"/>
            </a:xfrm>
            <a:prstGeom prst="rect">
              <a:avLst/>
            </a:prstGeom>
            <a:noFill/>
          </p:spPr>
          <p:txBody>
            <a:bodyPr wrap="none" rtlCol="0">
              <a:spAutoFit/>
            </a:bodyPr>
            <a:lstStyle/>
            <a:p>
              <a:pPr algn="ctr"/>
              <a:r>
                <a:rPr lang="en-US" sz="2400" b="1" dirty="0"/>
                <a:t>Availability</a:t>
              </a:r>
            </a:p>
          </p:txBody>
        </p:sp>
        <p:sp>
          <p:nvSpPr>
            <p:cNvPr id="128" name="TextBox 127">
              <a:extLst>
                <a:ext uri="{FF2B5EF4-FFF2-40B4-BE49-F238E27FC236}">
                  <a16:creationId xmlns:a16="http://schemas.microsoft.com/office/drawing/2014/main" id="{5B29B113-DF92-49A0-9EB3-F6A56F0F2EBB}"/>
                </a:ext>
              </a:extLst>
            </p:cNvPr>
            <p:cNvSpPr txBox="1"/>
            <p:nvPr/>
          </p:nvSpPr>
          <p:spPr>
            <a:xfrm>
              <a:off x="7410925" y="1709390"/>
              <a:ext cx="1806218" cy="401213"/>
            </a:xfrm>
            <a:prstGeom prst="rect">
              <a:avLst/>
            </a:prstGeom>
            <a:noFill/>
          </p:spPr>
          <p:txBody>
            <a:bodyPr wrap="none" rtlCol="0">
              <a:spAutoFit/>
            </a:bodyPr>
            <a:lstStyle/>
            <a:p>
              <a:pPr algn="ctr"/>
              <a:r>
                <a:rPr lang="en-US" sz="1600" b="1" dirty="0">
                  <a:solidFill>
                    <a:srgbClr val="FF0000"/>
                  </a:solidFill>
                </a:rPr>
                <a:t>Cryptography</a:t>
              </a:r>
            </a:p>
          </p:txBody>
        </p:sp>
        <p:sp>
          <p:nvSpPr>
            <p:cNvPr id="129" name="TextBox 128">
              <a:extLst>
                <a:ext uri="{FF2B5EF4-FFF2-40B4-BE49-F238E27FC236}">
                  <a16:creationId xmlns:a16="http://schemas.microsoft.com/office/drawing/2014/main" id="{49B3CCDA-1B1D-418E-9AE7-AC0BF82B9F52}"/>
                </a:ext>
              </a:extLst>
            </p:cNvPr>
            <p:cNvSpPr txBox="1"/>
            <p:nvPr/>
          </p:nvSpPr>
          <p:spPr>
            <a:xfrm>
              <a:off x="7745848" y="3361370"/>
              <a:ext cx="1136391" cy="693004"/>
            </a:xfrm>
            <a:prstGeom prst="rect">
              <a:avLst/>
            </a:prstGeom>
            <a:noFill/>
          </p:spPr>
          <p:txBody>
            <a:bodyPr wrap="none" rtlCol="0">
              <a:spAutoFit/>
            </a:bodyPr>
            <a:lstStyle/>
            <a:p>
              <a:pPr algn="ctr"/>
              <a:r>
                <a:rPr lang="en-US" sz="1600" b="1" dirty="0">
                  <a:solidFill>
                    <a:srgbClr val="FF0000"/>
                  </a:solidFill>
                </a:rPr>
                <a:t>Physical</a:t>
              </a:r>
              <a:br>
                <a:rPr lang="en-US" sz="1600" b="1" dirty="0">
                  <a:solidFill>
                    <a:srgbClr val="FF0000"/>
                  </a:solidFill>
                </a:rPr>
              </a:br>
              <a:r>
                <a:rPr lang="en-US" sz="1600" b="1" dirty="0">
                  <a:solidFill>
                    <a:srgbClr val="FF0000"/>
                  </a:solidFill>
                </a:rPr>
                <a:t>Threats</a:t>
              </a:r>
            </a:p>
          </p:txBody>
        </p:sp>
        <p:sp>
          <p:nvSpPr>
            <p:cNvPr id="130" name="TextBox 129">
              <a:extLst>
                <a:ext uri="{FF2B5EF4-FFF2-40B4-BE49-F238E27FC236}">
                  <a16:creationId xmlns:a16="http://schemas.microsoft.com/office/drawing/2014/main" id="{8597CF5E-F9FF-4502-88BA-706C138A2DD3}"/>
                </a:ext>
              </a:extLst>
            </p:cNvPr>
            <p:cNvSpPr txBox="1"/>
            <p:nvPr/>
          </p:nvSpPr>
          <p:spPr>
            <a:xfrm>
              <a:off x="6560034" y="4772391"/>
              <a:ext cx="2994281" cy="401213"/>
            </a:xfrm>
            <a:prstGeom prst="rect">
              <a:avLst/>
            </a:prstGeom>
            <a:noFill/>
          </p:spPr>
          <p:txBody>
            <a:bodyPr wrap="none" rtlCol="0">
              <a:spAutoFit/>
            </a:bodyPr>
            <a:lstStyle/>
            <a:p>
              <a:pPr algn="ctr"/>
              <a:r>
                <a:rPr lang="en-US" sz="1600" dirty="0"/>
                <a:t>Content Delivery Network</a:t>
              </a:r>
            </a:p>
          </p:txBody>
        </p:sp>
        <p:sp>
          <p:nvSpPr>
            <p:cNvPr id="131" name="TextBox 130">
              <a:extLst>
                <a:ext uri="{FF2B5EF4-FFF2-40B4-BE49-F238E27FC236}">
                  <a16:creationId xmlns:a16="http://schemas.microsoft.com/office/drawing/2014/main" id="{E7014F2B-D9D3-4A1C-B15D-C839AF1EB692}"/>
                </a:ext>
              </a:extLst>
            </p:cNvPr>
            <p:cNvSpPr txBox="1"/>
            <p:nvPr/>
          </p:nvSpPr>
          <p:spPr>
            <a:xfrm>
              <a:off x="8022064" y="5141723"/>
              <a:ext cx="2112448" cy="401213"/>
            </a:xfrm>
            <a:prstGeom prst="rect">
              <a:avLst/>
            </a:prstGeom>
            <a:noFill/>
          </p:spPr>
          <p:txBody>
            <a:bodyPr wrap="none" rtlCol="0">
              <a:spAutoFit/>
            </a:bodyPr>
            <a:lstStyle/>
            <a:p>
              <a:pPr algn="ctr"/>
              <a:r>
                <a:rPr lang="en-US" sz="1600" dirty="0"/>
                <a:t>Disaster</a:t>
              </a:r>
              <a:r>
                <a:rPr lang="en-US" sz="1600" b="1" dirty="0">
                  <a:solidFill>
                    <a:srgbClr val="FF0000"/>
                  </a:solidFill>
                </a:rPr>
                <a:t> </a:t>
              </a:r>
              <a:r>
                <a:rPr lang="en-US" sz="1600" dirty="0"/>
                <a:t>Recovery</a:t>
              </a:r>
            </a:p>
          </p:txBody>
        </p:sp>
        <p:sp>
          <p:nvSpPr>
            <p:cNvPr id="132" name="TextBox 131">
              <a:extLst>
                <a:ext uri="{FF2B5EF4-FFF2-40B4-BE49-F238E27FC236}">
                  <a16:creationId xmlns:a16="http://schemas.microsoft.com/office/drawing/2014/main" id="{F65EA1F7-C417-4922-B632-6840CED5C3E2}"/>
                </a:ext>
              </a:extLst>
            </p:cNvPr>
            <p:cNvSpPr txBox="1"/>
            <p:nvPr/>
          </p:nvSpPr>
          <p:spPr>
            <a:xfrm>
              <a:off x="8625356" y="3918809"/>
              <a:ext cx="1789882" cy="401213"/>
            </a:xfrm>
            <a:prstGeom prst="rect">
              <a:avLst/>
            </a:prstGeom>
            <a:noFill/>
          </p:spPr>
          <p:txBody>
            <a:bodyPr wrap="none" rtlCol="0">
              <a:spAutoFit/>
            </a:bodyPr>
            <a:lstStyle/>
            <a:p>
              <a:pPr algn="ctr"/>
              <a:r>
                <a:rPr lang="en-US" sz="1600" dirty="0"/>
                <a:t>Data Back-Ups</a:t>
              </a:r>
            </a:p>
          </p:txBody>
        </p:sp>
        <p:sp>
          <p:nvSpPr>
            <p:cNvPr id="133" name="TextBox 132">
              <a:extLst>
                <a:ext uri="{FF2B5EF4-FFF2-40B4-BE49-F238E27FC236}">
                  <a16:creationId xmlns:a16="http://schemas.microsoft.com/office/drawing/2014/main" id="{D2615416-ED04-4704-AB9C-C1B317646EAD}"/>
                </a:ext>
              </a:extLst>
            </p:cNvPr>
            <p:cNvSpPr txBox="1"/>
            <p:nvPr/>
          </p:nvSpPr>
          <p:spPr>
            <a:xfrm>
              <a:off x="5885014" y="699210"/>
              <a:ext cx="2194514" cy="474161"/>
            </a:xfrm>
            <a:prstGeom prst="rect">
              <a:avLst/>
            </a:prstGeom>
            <a:noFill/>
          </p:spPr>
          <p:txBody>
            <a:bodyPr wrap="none" rtlCol="0">
              <a:spAutoFit/>
            </a:bodyPr>
            <a:lstStyle/>
            <a:p>
              <a:pPr algn="ctr"/>
              <a:r>
                <a:rPr lang="en-US" sz="2000" dirty="0"/>
                <a:t>Authentication</a:t>
              </a:r>
            </a:p>
          </p:txBody>
        </p:sp>
        <p:sp>
          <p:nvSpPr>
            <p:cNvPr id="135" name="TextBox 134">
              <a:extLst>
                <a:ext uri="{FF2B5EF4-FFF2-40B4-BE49-F238E27FC236}">
                  <a16:creationId xmlns:a16="http://schemas.microsoft.com/office/drawing/2014/main" id="{431D3CE8-7E42-44B4-B34F-BF0C25CFC278}"/>
                </a:ext>
              </a:extLst>
            </p:cNvPr>
            <p:cNvSpPr txBox="1"/>
            <p:nvPr/>
          </p:nvSpPr>
          <p:spPr>
            <a:xfrm>
              <a:off x="5454920" y="1260094"/>
              <a:ext cx="1907662" cy="765952"/>
            </a:xfrm>
            <a:prstGeom prst="rect">
              <a:avLst/>
            </a:prstGeom>
            <a:noFill/>
          </p:spPr>
          <p:txBody>
            <a:bodyPr wrap="none" rtlCol="0">
              <a:spAutoFit/>
            </a:bodyPr>
            <a:lstStyle/>
            <a:p>
              <a:pPr algn="ctr"/>
              <a:r>
                <a:rPr lang="en-US" b="1" dirty="0">
                  <a:solidFill>
                    <a:srgbClr val="FF0000"/>
                  </a:solidFill>
                </a:rPr>
                <a:t>Information</a:t>
              </a:r>
              <a:br>
                <a:rPr lang="en-US" b="1" dirty="0">
                  <a:solidFill>
                    <a:srgbClr val="FF0000"/>
                  </a:solidFill>
                </a:rPr>
              </a:br>
              <a:r>
                <a:rPr lang="en-US" b="1" dirty="0">
                  <a:solidFill>
                    <a:srgbClr val="FF0000"/>
                  </a:solidFill>
                </a:rPr>
                <a:t>Classification</a:t>
              </a:r>
            </a:p>
          </p:txBody>
        </p:sp>
        <p:sp>
          <p:nvSpPr>
            <p:cNvPr id="136" name="TextBox 135">
              <a:extLst>
                <a:ext uri="{FF2B5EF4-FFF2-40B4-BE49-F238E27FC236}">
                  <a16:creationId xmlns:a16="http://schemas.microsoft.com/office/drawing/2014/main" id="{1FE09F4C-60AF-40FD-8C9B-C4EC70EADA4A}"/>
                </a:ext>
              </a:extLst>
            </p:cNvPr>
            <p:cNvSpPr txBox="1"/>
            <p:nvPr/>
          </p:nvSpPr>
          <p:spPr>
            <a:xfrm>
              <a:off x="4974915" y="2044135"/>
              <a:ext cx="2349452" cy="765952"/>
            </a:xfrm>
            <a:prstGeom prst="rect">
              <a:avLst/>
            </a:prstGeom>
            <a:noFill/>
          </p:spPr>
          <p:txBody>
            <a:bodyPr wrap="none" rtlCol="0">
              <a:spAutoFit/>
            </a:bodyPr>
            <a:lstStyle/>
            <a:p>
              <a:pPr algn="ctr"/>
              <a:r>
                <a:rPr lang="en-US" b="1" dirty="0">
                  <a:solidFill>
                    <a:srgbClr val="FF0000"/>
                  </a:solidFill>
                </a:rPr>
                <a:t>“Least Privilege”</a:t>
              </a:r>
            </a:p>
            <a:p>
              <a:pPr algn="ctr"/>
              <a:r>
                <a:rPr lang="en-US" b="1" dirty="0">
                  <a:solidFill>
                    <a:srgbClr val="FF0000"/>
                  </a:solidFill>
                </a:rPr>
                <a:t>(Need-to-Know)</a:t>
              </a:r>
            </a:p>
          </p:txBody>
        </p:sp>
        <p:sp>
          <p:nvSpPr>
            <p:cNvPr id="138" name="TextBox 137">
              <a:extLst>
                <a:ext uri="{FF2B5EF4-FFF2-40B4-BE49-F238E27FC236}">
                  <a16:creationId xmlns:a16="http://schemas.microsoft.com/office/drawing/2014/main" id="{EC173455-F75B-4B29-B698-C504B8471CEF}"/>
                </a:ext>
              </a:extLst>
            </p:cNvPr>
            <p:cNvSpPr txBox="1"/>
            <p:nvPr/>
          </p:nvSpPr>
          <p:spPr>
            <a:xfrm>
              <a:off x="8686517" y="664692"/>
              <a:ext cx="2150594" cy="693004"/>
            </a:xfrm>
            <a:prstGeom prst="rect">
              <a:avLst/>
            </a:prstGeom>
            <a:noFill/>
          </p:spPr>
          <p:txBody>
            <a:bodyPr wrap="none" rtlCol="0">
              <a:spAutoFit/>
            </a:bodyPr>
            <a:lstStyle/>
            <a:p>
              <a:pPr algn="ctr"/>
              <a:r>
                <a:rPr lang="en-US" sz="1600" dirty="0"/>
                <a:t>Interference in</a:t>
              </a:r>
              <a:br>
                <a:rPr lang="en-US" sz="1600" dirty="0"/>
              </a:br>
              <a:r>
                <a:rPr lang="en-US" sz="1600" dirty="0"/>
                <a:t>Data Transmission</a:t>
              </a:r>
            </a:p>
          </p:txBody>
        </p:sp>
        <p:sp>
          <p:nvSpPr>
            <p:cNvPr id="139" name="TextBox 138">
              <a:extLst>
                <a:ext uri="{FF2B5EF4-FFF2-40B4-BE49-F238E27FC236}">
                  <a16:creationId xmlns:a16="http://schemas.microsoft.com/office/drawing/2014/main" id="{58256616-2AD6-4225-AFD7-3EC79257D08D}"/>
                </a:ext>
              </a:extLst>
            </p:cNvPr>
            <p:cNvSpPr txBox="1"/>
            <p:nvPr/>
          </p:nvSpPr>
          <p:spPr>
            <a:xfrm>
              <a:off x="6888265" y="5570096"/>
              <a:ext cx="3111377" cy="401213"/>
            </a:xfrm>
            <a:prstGeom prst="rect">
              <a:avLst/>
            </a:prstGeom>
            <a:noFill/>
          </p:spPr>
          <p:txBody>
            <a:bodyPr wrap="none" rtlCol="0">
              <a:spAutoFit/>
            </a:bodyPr>
            <a:lstStyle/>
            <a:p>
              <a:pPr algn="ctr"/>
              <a:r>
                <a:rPr lang="en-US" sz="1600" b="1" dirty="0">
                  <a:solidFill>
                    <a:srgbClr val="FF0000"/>
                  </a:solidFill>
                </a:rPr>
                <a:t>Denial-of-Service Attacks</a:t>
              </a:r>
            </a:p>
          </p:txBody>
        </p:sp>
        <p:sp>
          <p:nvSpPr>
            <p:cNvPr id="140" name="TextBox 139">
              <a:extLst>
                <a:ext uri="{FF2B5EF4-FFF2-40B4-BE49-F238E27FC236}">
                  <a16:creationId xmlns:a16="http://schemas.microsoft.com/office/drawing/2014/main" id="{468D2FB6-025B-4C31-AAFD-1E7676BA0035}"/>
                </a:ext>
              </a:extLst>
            </p:cNvPr>
            <p:cNvSpPr txBox="1"/>
            <p:nvPr/>
          </p:nvSpPr>
          <p:spPr>
            <a:xfrm>
              <a:off x="9306290" y="1409454"/>
              <a:ext cx="1950594" cy="474161"/>
            </a:xfrm>
            <a:prstGeom prst="rect">
              <a:avLst/>
            </a:prstGeom>
            <a:noFill/>
          </p:spPr>
          <p:txBody>
            <a:bodyPr wrap="none" rtlCol="0">
              <a:spAutoFit/>
            </a:bodyPr>
            <a:lstStyle/>
            <a:p>
              <a:pPr algn="ctr"/>
              <a:r>
                <a:rPr lang="en-US" sz="2000" dirty="0"/>
                <a:t>Cold Storage</a:t>
              </a:r>
            </a:p>
          </p:txBody>
        </p:sp>
        <p:sp>
          <p:nvSpPr>
            <p:cNvPr id="142" name="TextBox 141">
              <a:extLst>
                <a:ext uri="{FF2B5EF4-FFF2-40B4-BE49-F238E27FC236}">
                  <a16:creationId xmlns:a16="http://schemas.microsoft.com/office/drawing/2014/main" id="{76AEB787-AC47-4612-AAF1-F59112EA630D}"/>
                </a:ext>
              </a:extLst>
            </p:cNvPr>
            <p:cNvSpPr txBox="1"/>
            <p:nvPr/>
          </p:nvSpPr>
          <p:spPr>
            <a:xfrm>
              <a:off x="9295780" y="1997934"/>
              <a:ext cx="2110928" cy="364740"/>
            </a:xfrm>
            <a:prstGeom prst="rect">
              <a:avLst/>
            </a:prstGeom>
            <a:noFill/>
          </p:spPr>
          <p:txBody>
            <a:bodyPr wrap="none" rtlCol="0">
              <a:spAutoFit/>
            </a:bodyPr>
            <a:lstStyle/>
            <a:p>
              <a:pPr algn="ctr"/>
              <a:r>
                <a:rPr lang="en-US" sz="1400" dirty="0"/>
                <a:t>Msg. Authentication</a:t>
              </a:r>
            </a:p>
          </p:txBody>
        </p:sp>
        <p:sp>
          <p:nvSpPr>
            <p:cNvPr id="143" name="TextBox 142">
              <a:extLst>
                <a:ext uri="{FF2B5EF4-FFF2-40B4-BE49-F238E27FC236}">
                  <a16:creationId xmlns:a16="http://schemas.microsoft.com/office/drawing/2014/main" id="{7AAB8DCD-F2B6-4A26-8C37-4DBD1E22A052}"/>
                </a:ext>
              </a:extLst>
            </p:cNvPr>
            <p:cNvSpPr txBox="1"/>
            <p:nvPr/>
          </p:nvSpPr>
          <p:spPr>
            <a:xfrm>
              <a:off x="5257466" y="3036399"/>
              <a:ext cx="1140950" cy="437687"/>
            </a:xfrm>
            <a:prstGeom prst="rect">
              <a:avLst/>
            </a:prstGeom>
            <a:noFill/>
          </p:spPr>
          <p:txBody>
            <a:bodyPr wrap="none" rtlCol="0">
              <a:spAutoFit/>
            </a:bodyPr>
            <a:lstStyle/>
            <a:p>
              <a:pPr algn="ctr"/>
              <a:r>
                <a:rPr lang="en-US" b="1" dirty="0">
                  <a:solidFill>
                    <a:srgbClr val="FF0000"/>
                  </a:solidFill>
                </a:rPr>
                <a:t>Privacy</a:t>
              </a:r>
            </a:p>
          </p:txBody>
        </p:sp>
        <p:sp>
          <p:nvSpPr>
            <p:cNvPr id="24" name="TextBox 23">
              <a:extLst>
                <a:ext uri="{FF2B5EF4-FFF2-40B4-BE49-F238E27FC236}">
                  <a16:creationId xmlns:a16="http://schemas.microsoft.com/office/drawing/2014/main" id="{2B7C8976-DD6E-423F-B4F9-20B868335FFF}"/>
                </a:ext>
              </a:extLst>
            </p:cNvPr>
            <p:cNvSpPr txBox="1"/>
            <p:nvPr/>
          </p:nvSpPr>
          <p:spPr>
            <a:xfrm>
              <a:off x="7522140" y="2559808"/>
              <a:ext cx="1583804" cy="693004"/>
            </a:xfrm>
            <a:prstGeom prst="rect">
              <a:avLst/>
            </a:prstGeom>
            <a:noFill/>
          </p:spPr>
          <p:txBody>
            <a:bodyPr wrap="none" rtlCol="0">
              <a:spAutoFit/>
            </a:bodyPr>
            <a:lstStyle/>
            <a:p>
              <a:pPr algn="ctr"/>
              <a:r>
                <a:rPr lang="en-US" sz="1600" b="1" dirty="0">
                  <a:solidFill>
                    <a:srgbClr val="FF0000"/>
                  </a:solidFill>
                </a:rPr>
                <a:t>Social</a:t>
              </a:r>
              <a:br>
                <a:rPr lang="en-US" sz="1600" dirty="0">
                  <a:solidFill>
                    <a:srgbClr val="FF0000"/>
                  </a:solidFill>
                </a:rPr>
              </a:br>
              <a:r>
                <a:rPr lang="en-US" sz="1600" b="1" dirty="0">
                  <a:solidFill>
                    <a:srgbClr val="FF0000"/>
                  </a:solidFill>
                </a:rPr>
                <a:t>Engineering</a:t>
              </a:r>
            </a:p>
          </p:txBody>
        </p:sp>
        <p:sp>
          <p:nvSpPr>
            <p:cNvPr id="27" name="TextBox 26">
              <a:extLst>
                <a:ext uri="{FF2B5EF4-FFF2-40B4-BE49-F238E27FC236}">
                  <a16:creationId xmlns:a16="http://schemas.microsoft.com/office/drawing/2014/main" id="{79FB5491-DBE5-430A-AC55-D26A68DAD4E9}"/>
                </a:ext>
              </a:extLst>
            </p:cNvPr>
            <p:cNvSpPr txBox="1"/>
            <p:nvPr/>
          </p:nvSpPr>
          <p:spPr>
            <a:xfrm>
              <a:off x="9892261" y="5883692"/>
              <a:ext cx="1313061" cy="547109"/>
            </a:xfrm>
            <a:prstGeom prst="rect">
              <a:avLst/>
            </a:prstGeom>
            <a:noFill/>
          </p:spPr>
          <p:txBody>
            <a:bodyPr wrap="none" rtlCol="0">
              <a:spAutoFit/>
            </a:bodyPr>
            <a:lstStyle/>
            <a:p>
              <a:pPr algn="ctr"/>
              <a:r>
                <a:rPr lang="ja-JP" altLang="en-US" sz="2400" dirty="0"/>
                <a:t>可用性</a:t>
              </a:r>
              <a:endParaRPr lang="en-US" sz="2400" dirty="0"/>
            </a:p>
          </p:txBody>
        </p:sp>
        <p:sp>
          <p:nvSpPr>
            <p:cNvPr id="30" name="TextBox 29">
              <a:extLst>
                <a:ext uri="{FF2B5EF4-FFF2-40B4-BE49-F238E27FC236}">
                  <a16:creationId xmlns:a16="http://schemas.microsoft.com/office/drawing/2014/main" id="{4C05A8F5-EAC9-4CBD-AF6E-99BA359AD82E}"/>
                </a:ext>
              </a:extLst>
            </p:cNvPr>
            <p:cNvSpPr txBox="1"/>
            <p:nvPr/>
          </p:nvSpPr>
          <p:spPr>
            <a:xfrm>
              <a:off x="9554315" y="2473423"/>
              <a:ext cx="2010852" cy="401213"/>
            </a:xfrm>
            <a:prstGeom prst="rect">
              <a:avLst/>
            </a:prstGeom>
            <a:noFill/>
          </p:spPr>
          <p:txBody>
            <a:bodyPr wrap="none" rtlCol="0">
              <a:spAutoFit/>
            </a:bodyPr>
            <a:lstStyle/>
            <a:p>
              <a:pPr algn="ctr"/>
              <a:r>
                <a:rPr lang="en-US" sz="1600" dirty="0"/>
                <a:t>Non-repudiation</a:t>
              </a:r>
            </a:p>
          </p:txBody>
        </p:sp>
      </p:grpSp>
    </p:spTree>
    <p:extLst>
      <p:ext uri="{BB962C8B-B14F-4D97-AF65-F5344CB8AC3E}">
        <p14:creationId xmlns:p14="http://schemas.microsoft.com/office/powerpoint/2010/main" val="2582621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DF09B-70DB-45DD-A65A-9B3260C90C35}"/>
              </a:ext>
            </a:extLst>
          </p:cNvPr>
          <p:cNvSpPr>
            <a:spLocks noGrp="1"/>
          </p:cNvSpPr>
          <p:nvPr>
            <p:ph type="title"/>
          </p:nvPr>
        </p:nvSpPr>
        <p:spPr/>
        <p:txBody>
          <a:bodyPr/>
          <a:lstStyle/>
          <a:p>
            <a:r>
              <a:rPr lang="en-US" dirty="0"/>
              <a:t>Wait, which CIA Triad?</a:t>
            </a:r>
          </a:p>
        </p:txBody>
      </p:sp>
      <p:sp>
        <p:nvSpPr>
          <p:cNvPr id="4" name="Oval 3">
            <a:extLst>
              <a:ext uri="{FF2B5EF4-FFF2-40B4-BE49-F238E27FC236}">
                <a16:creationId xmlns:a16="http://schemas.microsoft.com/office/drawing/2014/main" id="{BF0EF143-B163-4085-96F3-965344C4F58C}"/>
              </a:ext>
            </a:extLst>
          </p:cNvPr>
          <p:cNvSpPr/>
          <p:nvPr/>
        </p:nvSpPr>
        <p:spPr>
          <a:xfrm>
            <a:off x="1583232" y="2137200"/>
            <a:ext cx="2333700" cy="233369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 name="Oval 4">
            <a:extLst>
              <a:ext uri="{FF2B5EF4-FFF2-40B4-BE49-F238E27FC236}">
                <a16:creationId xmlns:a16="http://schemas.microsoft.com/office/drawing/2014/main" id="{B011C8BB-D94D-4222-B004-7D4266D29C1F}"/>
              </a:ext>
            </a:extLst>
          </p:cNvPr>
          <p:cNvSpPr/>
          <p:nvPr/>
        </p:nvSpPr>
        <p:spPr>
          <a:xfrm>
            <a:off x="3050476" y="2137200"/>
            <a:ext cx="2333700" cy="233369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 name="Oval 5">
            <a:extLst>
              <a:ext uri="{FF2B5EF4-FFF2-40B4-BE49-F238E27FC236}">
                <a16:creationId xmlns:a16="http://schemas.microsoft.com/office/drawing/2014/main" id="{71C6C8A8-FE9E-43AC-ADEB-4E5DBD59926D}"/>
              </a:ext>
            </a:extLst>
          </p:cNvPr>
          <p:cNvSpPr/>
          <p:nvPr/>
        </p:nvSpPr>
        <p:spPr>
          <a:xfrm>
            <a:off x="2316854" y="3313207"/>
            <a:ext cx="2333700" cy="233369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 name="TextBox 6">
            <a:extLst>
              <a:ext uri="{FF2B5EF4-FFF2-40B4-BE49-F238E27FC236}">
                <a16:creationId xmlns:a16="http://schemas.microsoft.com/office/drawing/2014/main" id="{8FC9BA76-F3B9-4DA8-9838-20F6CCC3FE07}"/>
              </a:ext>
            </a:extLst>
          </p:cNvPr>
          <p:cNvSpPr txBox="1"/>
          <p:nvPr/>
        </p:nvSpPr>
        <p:spPr>
          <a:xfrm rot="18900000">
            <a:off x="471153" y="2145519"/>
            <a:ext cx="2335896" cy="461665"/>
          </a:xfrm>
          <a:prstGeom prst="rect">
            <a:avLst/>
          </a:prstGeom>
          <a:noFill/>
        </p:spPr>
        <p:txBody>
          <a:bodyPr wrap="none" rtlCol="0">
            <a:spAutoFit/>
          </a:bodyPr>
          <a:lstStyle/>
          <a:p>
            <a:pPr algn="ctr"/>
            <a:r>
              <a:rPr lang="en-US" sz="2400" b="1" dirty="0"/>
              <a:t>Confidentiality</a:t>
            </a:r>
          </a:p>
        </p:txBody>
      </p:sp>
      <p:sp>
        <p:nvSpPr>
          <p:cNvPr id="8" name="TextBox 7">
            <a:extLst>
              <a:ext uri="{FF2B5EF4-FFF2-40B4-BE49-F238E27FC236}">
                <a16:creationId xmlns:a16="http://schemas.microsoft.com/office/drawing/2014/main" id="{AE2EDB14-6122-40AE-9A4A-C2AED810E364}"/>
              </a:ext>
            </a:extLst>
          </p:cNvPr>
          <p:cNvSpPr txBox="1"/>
          <p:nvPr/>
        </p:nvSpPr>
        <p:spPr>
          <a:xfrm rot="2700000">
            <a:off x="4589720" y="2127929"/>
            <a:ext cx="1441420" cy="461665"/>
          </a:xfrm>
          <a:prstGeom prst="rect">
            <a:avLst/>
          </a:prstGeom>
          <a:noFill/>
        </p:spPr>
        <p:txBody>
          <a:bodyPr wrap="none" rtlCol="0">
            <a:spAutoFit/>
          </a:bodyPr>
          <a:lstStyle/>
          <a:p>
            <a:pPr algn="ctr"/>
            <a:r>
              <a:rPr lang="en-US" sz="2400" b="1" dirty="0"/>
              <a:t>Integrity</a:t>
            </a:r>
          </a:p>
        </p:txBody>
      </p:sp>
      <p:sp>
        <p:nvSpPr>
          <p:cNvPr id="9" name="TextBox 8">
            <a:extLst>
              <a:ext uri="{FF2B5EF4-FFF2-40B4-BE49-F238E27FC236}">
                <a16:creationId xmlns:a16="http://schemas.microsoft.com/office/drawing/2014/main" id="{86EE22A3-95E6-464E-A1B1-B9F6B0DB826A}"/>
              </a:ext>
            </a:extLst>
          </p:cNvPr>
          <p:cNvSpPr txBox="1"/>
          <p:nvPr/>
        </p:nvSpPr>
        <p:spPr>
          <a:xfrm>
            <a:off x="1113937" y="5343687"/>
            <a:ext cx="1803507" cy="461665"/>
          </a:xfrm>
          <a:prstGeom prst="rect">
            <a:avLst/>
          </a:prstGeom>
          <a:noFill/>
        </p:spPr>
        <p:txBody>
          <a:bodyPr wrap="none" rtlCol="0">
            <a:spAutoFit/>
          </a:bodyPr>
          <a:lstStyle/>
          <a:p>
            <a:pPr algn="ctr"/>
            <a:r>
              <a:rPr lang="en-US" sz="2400" b="1" dirty="0"/>
              <a:t>Availability</a:t>
            </a:r>
          </a:p>
        </p:txBody>
      </p:sp>
      <p:sp>
        <p:nvSpPr>
          <p:cNvPr id="24" name="Isosceles Triangle 23">
            <a:extLst>
              <a:ext uri="{FF2B5EF4-FFF2-40B4-BE49-F238E27FC236}">
                <a16:creationId xmlns:a16="http://schemas.microsoft.com/office/drawing/2014/main" id="{9DF7CF05-2BA4-4190-A29F-77AAEB01AF58}"/>
              </a:ext>
            </a:extLst>
          </p:cNvPr>
          <p:cNvSpPr/>
          <p:nvPr/>
        </p:nvSpPr>
        <p:spPr>
          <a:xfrm>
            <a:off x="6561719" y="1140854"/>
            <a:ext cx="4875286" cy="4202833"/>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a:extLst>
              <a:ext uri="{FF2B5EF4-FFF2-40B4-BE49-F238E27FC236}">
                <a16:creationId xmlns:a16="http://schemas.microsoft.com/office/drawing/2014/main" id="{4BDF9567-FC49-4559-BC79-3427094D54AA}"/>
              </a:ext>
            </a:extLst>
          </p:cNvPr>
          <p:cNvSpPr txBox="1"/>
          <p:nvPr/>
        </p:nvSpPr>
        <p:spPr>
          <a:xfrm rot="18000000">
            <a:off x="6343001" y="2879246"/>
            <a:ext cx="2335896" cy="461665"/>
          </a:xfrm>
          <a:prstGeom prst="rect">
            <a:avLst/>
          </a:prstGeom>
          <a:noFill/>
        </p:spPr>
        <p:txBody>
          <a:bodyPr wrap="none" rtlCol="0">
            <a:spAutoFit/>
          </a:bodyPr>
          <a:lstStyle/>
          <a:p>
            <a:pPr algn="ctr"/>
            <a:r>
              <a:rPr lang="en-US" sz="2400" b="1" dirty="0"/>
              <a:t>Confidentiality</a:t>
            </a:r>
          </a:p>
        </p:txBody>
      </p:sp>
      <p:sp>
        <p:nvSpPr>
          <p:cNvPr id="26" name="TextBox 25">
            <a:extLst>
              <a:ext uri="{FF2B5EF4-FFF2-40B4-BE49-F238E27FC236}">
                <a16:creationId xmlns:a16="http://schemas.microsoft.com/office/drawing/2014/main" id="{D618F867-EBEE-4438-9CCF-2391C2E9AC90}"/>
              </a:ext>
            </a:extLst>
          </p:cNvPr>
          <p:cNvSpPr txBox="1"/>
          <p:nvPr/>
        </p:nvSpPr>
        <p:spPr>
          <a:xfrm rot="3600000">
            <a:off x="9689907" y="2759037"/>
            <a:ext cx="1441420" cy="461665"/>
          </a:xfrm>
          <a:prstGeom prst="rect">
            <a:avLst/>
          </a:prstGeom>
          <a:noFill/>
        </p:spPr>
        <p:txBody>
          <a:bodyPr wrap="none" rtlCol="0">
            <a:spAutoFit/>
          </a:bodyPr>
          <a:lstStyle/>
          <a:p>
            <a:pPr algn="ctr"/>
            <a:r>
              <a:rPr lang="en-US" sz="2400" b="1" dirty="0"/>
              <a:t>Integrity</a:t>
            </a:r>
          </a:p>
        </p:txBody>
      </p:sp>
      <p:sp>
        <p:nvSpPr>
          <p:cNvPr id="27" name="TextBox 26">
            <a:extLst>
              <a:ext uri="{FF2B5EF4-FFF2-40B4-BE49-F238E27FC236}">
                <a16:creationId xmlns:a16="http://schemas.microsoft.com/office/drawing/2014/main" id="{FA461349-894F-4B84-A69C-2408B158E046}"/>
              </a:ext>
            </a:extLst>
          </p:cNvPr>
          <p:cNvSpPr txBox="1"/>
          <p:nvPr/>
        </p:nvSpPr>
        <p:spPr>
          <a:xfrm>
            <a:off x="8097608" y="5343687"/>
            <a:ext cx="1803507" cy="461665"/>
          </a:xfrm>
          <a:prstGeom prst="rect">
            <a:avLst/>
          </a:prstGeom>
          <a:noFill/>
        </p:spPr>
        <p:txBody>
          <a:bodyPr wrap="none" rtlCol="0">
            <a:spAutoFit/>
          </a:bodyPr>
          <a:lstStyle/>
          <a:p>
            <a:pPr algn="ctr"/>
            <a:r>
              <a:rPr lang="en-US" sz="2400" b="1" dirty="0"/>
              <a:t>Availability</a:t>
            </a:r>
          </a:p>
        </p:txBody>
      </p:sp>
      <p:sp>
        <p:nvSpPr>
          <p:cNvPr id="28" name="TextBox 27">
            <a:extLst>
              <a:ext uri="{FF2B5EF4-FFF2-40B4-BE49-F238E27FC236}">
                <a16:creationId xmlns:a16="http://schemas.microsoft.com/office/drawing/2014/main" id="{BA9160B4-2E8B-43BE-B3BC-DD43E578EA19}"/>
              </a:ext>
            </a:extLst>
          </p:cNvPr>
          <p:cNvSpPr txBox="1"/>
          <p:nvPr/>
        </p:nvSpPr>
        <p:spPr>
          <a:xfrm>
            <a:off x="1479758" y="5871703"/>
            <a:ext cx="4007892" cy="646331"/>
          </a:xfrm>
          <a:prstGeom prst="rect">
            <a:avLst/>
          </a:prstGeom>
          <a:noFill/>
        </p:spPr>
        <p:txBody>
          <a:bodyPr wrap="none" rtlCol="0">
            <a:spAutoFit/>
          </a:bodyPr>
          <a:lstStyle/>
          <a:p>
            <a:pPr algn="ctr"/>
            <a:r>
              <a:rPr lang="en-US" dirty="0"/>
              <a:t>“Venn Diagram” design:</a:t>
            </a:r>
            <a:br>
              <a:rPr lang="en-US" dirty="0"/>
            </a:br>
            <a:r>
              <a:rPr lang="en-US" dirty="0"/>
              <a:t>topics overlapping multiple domains</a:t>
            </a:r>
          </a:p>
        </p:txBody>
      </p:sp>
      <p:sp>
        <p:nvSpPr>
          <p:cNvPr id="29" name="TextBox 28">
            <a:extLst>
              <a:ext uri="{FF2B5EF4-FFF2-40B4-BE49-F238E27FC236}">
                <a16:creationId xmlns:a16="http://schemas.microsoft.com/office/drawing/2014/main" id="{B2ADFCDD-326B-4BFF-84F5-5565F659D34A}"/>
              </a:ext>
            </a:extLst>
          </p:cNvPr>
          <p:cNvSpPr txBox="1"/>
          <p:nvPr/>
        </p:nvSpPr>
        <p:spPr>
          <a:xfrm>
            <a:off x="6285329" y="5871703"/>
            <a:ext cx="5428089" cy="646331"/>
          </a:xfrm>
          <a:prstGeom prst="rect">
            <a:avLst/>
          </a:prstGeom>
          <a:noFill/>
        </p:spPr>
        <p:txBody>
          <a:bodyPr wrap="none" rtlCol="0">
            <a:spAutoFit/>
          </a:bodyPr>
          <a:lstStyle/>
          <a:p>
            <a:pPr algn="ctr"/>
            <a:r>
              <a:rPr lang="en-US" dirty="0"/>
              <a:t>“Triangle of Fire” design:</a:t>
            </a:r>
            <a:br>
              <a:rPr lang="en-US" dirty="0"/>
            </a:br>
            <a:r>
              <a:rPr lang="en-US" dirty="0"/>
              <a:t>all three elements are necessary for a secure system</a:t>
            </a:r>
          </a:p>
        </p:txBody>
      </p:sp>
      <p:sp>
        <p:nvSpPr>
          <p:cNvPr id="30" name="Slide Number Placeholder 29">
            <a:extLst>
              <a:ext uri="{FF2B5EF4-FFF2-40B4-BE49-F238E27FC236}">
                <a16:creationId xmlns:a16="http://schemas.microsoft.com/office/drawing/2014/main" id="{A868952A-8C8A-44DF-9655-579A3DAA78AD}"/>
              </a:ext>
            </a:extLst>
          </p:cNvPr>
          <p:cNvSpPr>
            <a:spLocks noGrp="1"/>
          </p:cNvSpPr>
          <p:nvPr>
            <p:ph type="sldNum" sz="quarter" idx="12"/>
          </p:nvPr>
        </p:nvSpPr>
        <p:spPr/>
        <p:txBody>
          <a:bodyPr/>
          <a:lstStyle/>
          <a:p>
            <a:fld id="{ED995A56-DF0F-4415-9081-226665B86A19}" type="slidenum">
              <a:rPr lang="en-US" smtClean="0"/>
              <a:t>7</a:t>
            </a:fld>
            <a:endParaRPr lang="en-US"/>
          </a:p>
        </p:txBody>
      </p:sp>
    </p:spTree>
    <p:extLst>
      <p:ext uri="{BB962C8B-B14F-4D97-AF65-F5344CB8AC3E}">
        <p14:creationId xmlns:p14="http://schemas.microsoft.com/office/powerpoint/2010/main" val="3110365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523F8-4F09-4024-B147-7A0F6EFC4461}"/>
              </a:ext>
            </a:extLst>
          </p:cNvPr>
          <p:cNvSpPr>
            <a:spLocks noGrp="1"/>
          </p:cNvSpPr>
          <p:nvPr>
            <p:ph type="title"/>
          </p:nvPr>
        </p:nvSpPr>
        <p:spPr/>
        <p:txBody>
          <a:bodyPr/>
          <a:lstStyle/>
          <a:p>
            <a:r>
              <a:rPr lang="en-US" dirty="0"/>
              <a:t>Information Classification</a:t>
            </a:r>
          </a:p>
        </p:txBody>
      </p:sp>
      <p:sp>
        <p:nvSpPr>
          <p:cNvPr id="4" name="Slide Number Placeholder 3">
            <a:extLst>
              <a:ext uri="{FF2B5EF4-FFF2-40B4-BE49-F238E27FC236}">
                <a16:creationId xmlns:a16="http://schemas.microsoft.com/office/drawing/2014/main" id="{500BFC98-828B-4DBB-80B1-B48CC909B572}"/>
              </a:ext>
            </a:extLst>
          </p:cNvPr>
          <p:cNvSpPr>
            <a:spLocks noGrp="1"/>
          </p:cNvSpPr>
          <p:nvPr>
            <p:ph type="sldNum" sz="quarter" idx="12"/>
          </p:nvPr>
        </p:nvSpPr>
        <p:spPr/>
        <p:txBody>
          <a:bodyPr/>
          <a:lstStyle/>
          <a:p>
            <a:fld id="{ED995A56-DF0F-4415-9081-226665B86A19}" type="slidenum">
              <a:rPr lang="en-US" smtClean="0">
                <a:solidFill>
                  <a:srgbClr val="C00000"/>
                </a:solidFill>
              </a:rPr>
              <a:t>8</a:t>
            </a:fld>
            <a:endParaRPr lang="en-US">
              <a:solidFill>
                <a:srgbClr val="C00000"/>
              </a:solidFill>
            </a:endParaRPr>
          </a:p>
        </p:txBody>
      </p:sp>
      <p:pic>
        <p:nvPicPr>
          <p:cNvPr id="1026" name="Picture 2">
            <a:extLst>
              <a:ext uri="{FF2B5EF4-FFF2-40B4-BE49-F238E27FC236}">
                <a16:creationId xmlns:a16="http://schemas.microsoft.com/office/drawing/2014/main" id="{B16F4097-8A1D-4AED-91EA-B7A16D5D1384}"/>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439025" y="1504860"/>
            <a:ext cx="2543175" cy="29573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79EC11A-8009-4055-A4E2-5575A9F1A0B3}"/>
              </a:ext>
            </a:extLst>
          </p:cNvPr>
          <p:cNvSpPr txBox="1"/>
          <p:nvPr/>
        </p:nvSpPr>
        <p:spPr>
          <a:xfrm>
            <a:off x="838200" y="6356350"/>
            <a:ext cx="5222199" cy="369332"/>
          </a:xfrm>
          <a:prstGeom prst="rect">
            <a:avLst/>
          </a:prstGeom>
          <a:noFill/>
        </p:spPr>
        <p:txBody>
          <a:bodyPr wrap="none" rtlCol="0">
            <a:spAutoFit/>
          </a:bodyPr>
          <a:lstStyle/>
          <a:p>
            <a:r>
              <a:rPr lang="en-US" dirty="0"/>
              <a:t>Graphics: </a:t>
            </a:r>
            <a:r>
              <a:rPr lang="en-US" dirty="0">
                <a:hlinkClick r:id="rId3"/>
              </a:rPr>
              <a:t>GDJ / </a:t>
            </a:r>
            <a:r>
              <a:rPr lang="en-US" dirty="0" err="1">
                <a:hlinkClick r:id="rId3"/>
              </a:rPr>
              <a:t>OpenClipart</a:t>
            </a:r>
            <a:r>
              <a:rPr lang="en-US" dirty="0"/>
              <a:t> ; </a:t>
            </a:r>
            <a:r>
              <a:rPr lang="en-US" dirty="0">
                <a:hlinkClick r:id="rId4"/>
              </a:rPr>
              <a:t>j4p4n / </a:t>
            </a:r>
            <a:r>
              <a:rPr lang="en-US" dirty="0" err="1">
                <a:hlinkClick r:id="rId4"/>
              </a:rPr>
              <a:t>OpenClipart</a:t>
            </a:r>
            <a:endParaRPr lang="en-US" dirty="0"/>
          </a:p>
        </p:txBody>
      </p:sp>
      <p:pic>
        <p:nvPicPr>
          <p:cNvPr id="1028" name="Picture 4">
            <a:extLst>
              <a:ext uri="{FF2B5EF4-FFF2-40B4-BE49-F238E27FC236}">
                <a16:creationId xmlns:a16="http://schemas.microsoft.com/office/drawing/2014/main" id="{7B387D79-FE4D-441C-B3F2-E660F1832F5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5992" y="1639412"/>
            <a:ext cx="2345572" cy="268562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0CEC048-46F2-4698-96EA-C3DC68F32CB2}"/>
              </a:ext>
            </a:extLst>
          </p:cNvPr>
          <p:cNvSpPr txBox="1"/>
          <p:nvPr/>
        </p:nvSpPr>
        <p:spPr>
          <a:xfrm>
            <a:off x="1107875" y="4816135"/>
            <a:ext cx="9976256" cy="1323439"/>
          </a:xfrm>
          <a:prstGeom prst="rect">
            <a:avLst/>
          </a:prstGeom>
          <a:noFill/>
        </p:spPr>
        <p:txBody>
          <a:bodyPr wrap="none" rtlCol="0">
            <a:spAutoFit/>
          </a:bodyPr>
          <a:lstStyle/>
          <a:p>
            <a:pPr algn="ctr"/>
            <a:r>
              <a:rPr lang="en-US" sz="2000" dirty="0"/>
              <a:t>These two people work at two different levels of a company.</a:t>
            </a:r>
          </a:p>
          <a:p>
            <a:pPr algn="ctr"/>
            <a:r>
              <a:rPr lang="en-US" sz="2000" dirty="0"/>
              <a:t>One is likely an engineer. Another looks like a CEO or maybe a president of a company.</a:t>
            </a:r>
          </a:p>
          <a:p>
            <a:pPr algn="ctr"/>
            <a:endParaRPr lang="en-US" sz="2000" dirty="0"/>
          </a:p>
          <a:p>
            <a:pPr algn="ctr"/>
            <a:r>
              <a:rPr lang="en-US" sz="2000" dirty="0"/>
              <a:t>Who should have better access to more sensitive data?</a:t>
            </a:r>
          </a:p>
        </p:txBody>
      </p:sp>
    </p:spTree>
    <p:extLst>
      <p:ext uri="{BB962C8B-B14F-4D97-AF65-F5344CB8AC3E}">
        <p14:creationId xmlns:p14="http://schemas.microsoft.com/office/powerpoint/2010/main" val="1265714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CE457-14B5-4F33-9C2E-F840963F688C}"/>
              </a:ext>
            </a:extLst>
          </p:cNvPr>
          <p:cNvSpPr>
            <a:spLocks noGrp="1"/>
          </p:cNvSpPr>
          <p:nvPr>
            <p:ph type="title"/>
          </p:nvPr>
        </p:nvSpPr>
        <p:spPr/>
        <p:txBody>
          <a:bodyPr/>
          <a:lstStyle/>
          <a:p>
            <a:r>
              <a:rPr lang="en-US" dirty="0"/>
              <a:t>Information Classification</a:t>
            </a:r>
          </a:p>
        </p:txBody>
      </p:sp>
      <p:sp>
        <p:nvSpPr>
          <p:cNvPr id="3" name="Content Placeholder 2">
            <a:extLst>
              <a:ext uri="{FF2B5EF4-FFF2-40B4-BE49-F238E27FC236}">
                <a16:creationId xmlns:a16="http://schemas.microsoft.com/office/drawing/2014/main" id="{C14D830B-4C19-4AA9-8069-EA7FBF572BDD}"/>
              </a:ext>
            </a:extLst>
          </p:cNvPr>
          <p:cNvSpPr>
            <a:spLocks noGrp="1"/>
          </p:cNvSpPr>
          <p:nvPr>
            <p:ph idx="1"/>
          </p:nvPr>
        </p:nvSpPr>
        <p:spPr>
          <a:xfrm>
            <a:off x="838200" y="1825625"/>
            <a:ext cx="5727306" cy="4351338"/>
          </a:xfrm>
        </p:spPr>
        <p:txBody>
          <a:bodyPr/>
          <a:lstStyle/>
          <a:p>
            <a:r>
              <a:rPr lang="en-US" dirty="0"/>
              <a:t>Define how your document is to be handled by your organization.</a:t>
            </a:r>
          </a:p>
          <a:p>
            <a:r>
              <a:rPr lang="en-US" dirty="0"/>
              <a:t>Most government organizations and large companies already have classification.</a:t>
            </a:r>
          </a:p>
          <a:p>
            <a:r>
              <a:rPr lang="en-US" dirty="0"/>
              <a:t>How do you implement and integrate classification with IT?</a:t>
            </a:r>
          </a:p>
        </p:txBody>
      </p:sp>
      <p:sp>
        <p:nvSpPr>
          <p:cNvPr id="4" name="Slide Number Placeholder 3">
            <a:extLst>
              <a:ext uri="{FF2B5EF4-FFF2-40B4-BE49-F238E27FC236}">
                <a16:creationId xmlns:a16="http://schemas.microsoft.com/office/drawing/2014/main" id="{C0E760CD-992A-4117-980B-9DEAE3CE50B0}"/>
              </a:ext>
            </a:extLst>
          </p:cNvPr>
          <p:cNvSpPr>
            <a:spLocks noGrp="1"/>
          </p:cNvSpPr>
          <p:nvPr>
            <p:ph type="sldNum" sz="quarter" idx="12"/>
          </p:nvPr>
        </p:nvSpPr>
        <p:spPr/>
        <p:txBody>
          <a:bodyPr/>
          <a:lstStyle/>
          <a:p>
            <a:fld id="{ED995A56-DF0F-4415-9081-226665B86A19}" type="slidenum">
              <a:rPr lang="en-US" smtClean="0"/>
              <a:t>9</a:t>
            </a:fld>
            <a:endParaRPr lang="en-US"/>
          </a:p>
        </p:txBody>
      </p:sp>
      <p:sp>
        <p:nvSpPr>
          <p:cNvPr id="29" name="矩形 28">
            <a:extLst>
              <a:ext uri="{FF2B5EF4-FFF2-40B4-BE49-F238E27FC236}">
                <a16:creationId xmlns:a16="http://schemas.microsoft.com/office/drawing/2014/main" id="{C25B077E-7FBE-4A45-923E-4934F63786A1}"/>
              </a:ext>
            </a:extLst>
          </p:cNvPr>
          <p:cNvSpPr/>
          <p:nvPr/>
        </p:nvSpPr>
        <p:spPr>
          <a:xfrm>
            <a:off x="7612974" y="1682599"/>
            <a:ext cx="2151029" cy="3059786"/>
          </a:xfrm>
          <a:prstGeom prst="rect">
            <a:avLst/>
          </a:prstGeom>
          <a:solidFill>
            <a:srgbClr val="FFFFFF"/>
          </a:solidFill>
          <a:ln w="360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t" anchorCtr="1"/>
          <a:lstStyle/>
          <a:p>
            <a:pPr algn="ctr"/>
            <a:r>
              <a:rPr lang="en-US" altLang="ko-KR" sz="2400" dirty="0">
                <a:solidFill>
                  <a:srgbClr val="0070C0"/>
                </a:solidFill>
              </a:rPr>
              <a:t>Confidential</a:t>
            </a:r>
            <a:endParaRPr lang="ko-KR" altLang="en-US" sz="2400" dirty="0">
              <a:solidFill>
                <a:srgbClr val="0070C0"/>
              </a:solidFill>
            </a:endParaRPr>
          </a:p>
        </p:txBody>
      </p:sp>
      <p:sp>
        <p:nvSpPr>
          <p:cNvPr id="10" name="矩形 28">
            <a:extLst>
              <a:ext uri="{FF2B5EF4-FFF2-40B4-BE49-F238E27FC236}">
                <a16:creationId xmlns:a16="http://schemas.microsoft.com/office/drawing/2014/main" id="{5310A0A0-5DED-40D9-82EC-335747FFAC7C}"/>
              </a:ext>
            </a:extLst>
          </p:cNvPr>
          <p:cNvSpPr/>
          <p:nvPr/>
        </p:nvSpPr>
        <p:spPr>
          <a:xfrm>
            <a:off x="8195874" y="2259069"/>
            <a:ext cx="2151029" cy="3059786"/>
          </a:xfrm>
          <a:prstGeom prst="rect">
            <a:avLst/>
          </a:prstGeom>
          <a:solidFill>
            <a:srgbClr val="FFFFFF"/>
          </a:solidFill>
          <a:ln w="360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t" anchorCtr="1"/>
          <a:lstStyle/>
          <a:p>
            <a:pPr algn="ctr"/>
            <a:r>
              <a:rPr lang="en-US" altLang="ko-KR" sz="2400" dirty="0">
                <a:solidFill>
                  <a:srgbClr val="FF0000"/>
                </a:solidFill>
              </a:rPr>
              <a:t>Secret</a:t>
            </a:r>
            <a:endParaRPr lang="ko-KR" altLang="en-US" sz="2400" dirty="0">
              <a:solidFill>
                <a:srgbClr val="FF0000"/>
              </a:solidFill>
            </a:endParaRPr>
          </a:p>
        </p:txBody>
      </p:sp>
      <p:sp>
        <p:nvSpPr>
          <p:cNvPr id="11" name="矩形 28">
            <a:extLst>
              <a:ext uri="{FF2B5EF4-FFF2-40B4-BE49-F238E27FC236}">
                <a16:creationId xmlns:a16="http://schemas.microsoft.com/office/drawing/2014/main" id="{DC7A9585-9E91-4304-ABBF-11627F1F3B4C}"/>
              </a:ext>
            </a:extLst>
          </p:cNvPr>
          <p:cNvSpPr/>
          <p:nvPr/>
        </p:nvSpPr>
        <p:spPr>
          <a:xfrm>
            <a:off x="8778774" y="2835538"/>
            <a:ext cx="2151029" cy="3059786"/>
          </a:xfrm>
          <a:prstGeom prst="rect">
            <a:avLst/>
          </a:prstGeom>
          <a:solidFill>
            <a:srgbClr val="FFFFFF"/>
          </a:solidFill>
          <a:ln w="36000">
            <a:solidFill>
              <a:srgbClr val="CCCC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t" anchorCtr="1"/>
          <a:lstStyle/>
          <a:p>
            <a:pPr algn="ctr"/>
            <a:r>
              <a:rPr lang="en-US" altLang="ko-KR" sz="2400" dirty="0">
                <a:solidFill>
                  <a:srgbClr val="CCCC00"/>
                </a:solidFill>
              </a:rPr>
              <a:t>Top Secret</a:t>
            </a:r>
            <a:endParaRPr lang="ko-KR" altLang="en-US" sz="2400" dirty="0">
              <a:solidFill>
                <a:srgbClr val="CCCC00"/>
              </a:solidFill>
            </a:endParaRPr>
          </a:p>
        </p:txBody>
      </p:sp>
    </p:spTree>
    <p:extLst>
      <p:ext uri="{BB962C8B-B14F-4D97-AF65-F5344CB8AC3E}">
        <p14:creationId xmlns:p14="http://schemas.microsoft.com/office/powerpoint/2010/main" val="184572505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ystematic">
      <a:majorFont>
        <a:latin typeface="Segoe UI Semilight"/>
        <a:ea typeface="MS PMincho"/>
        <a:cs typeface="TH Sarabun New"/>
      </a:majorFont>
      <a:minorFont>
        <a:latin typeface="Segoe UI"/>
        <a:ea typeface="MS PGothic"/>
        <a:cs typeface="TH Sarabun New"/>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ystematic">
      <a:majorFont>
        <a:latin typeface="Segoe UI Semilight"/>
        <a:ea typeface="MS PMincho"/>
        <a:cs typeface="TH Sarabun New"/>
      </a:majorFont>
      <a:minorFont>
        <a:latin typeface="Segoe UI"/>
        <a:ea typeface="MS PGothic"/>
        <a:cs typeface="TH Sarabun New"/>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v1.0">
  <Id Name="System.Storyboarding.Icons.Help" RevisionId="05cd6d03-c0b2-488e-98a7-d68de69a2cfc" Stencil="System.Storyboarding.Icons" StencilRevisionId="05cd6d03-c0b2-488e-98a7-d68de69a2cfc" StencilVersion="0.1"/>
</Control>
</file>

<file path=customXml/item10.xml><?xml version="1.0" encoding="utf-8"?>
<Control xmlns="http://schemas.microsoft.com/VisualStudio/2011/storyboarding/control/v1.0">
  <Id Name="System.Storyboarding.Icons.FolderOpen" RevisionId="05cd6d03-c0b2-488e-98a7-d68de69a2cfc" Stencil="System.Storyboarding.Icons" StencilRevisionId="05cd6d03-c0b2-488e-98a7-d68de69a2cfc" StencilVersion="0.1"/>
</Control>
</file>

<file path=customXml/item11.xml><?xml version="1.0" encoding="utf-8"?>
<Control xmlns="http://schemas.microsoft.com/VisualStudio/2011/storyboarding/control/v1.0">
  <Id Name="System.Storyboarding.Common.Text" RevisionId="68ea164d-c1de-47a5-804f-d4d1290fa524" Stencil="System.Storyboarding.Common" StencilRevisionId="68ea164d-c1de-47a5-804f-d4d1290fa524" StencilVersion="0.1"/>
</Control>
</file>

<file path=customXml/item12.xml><?xml version="1.0" encoding="utf-8"?>
<Control xmlns="http://schemas.microsoft.com/VisualStudio/2011/storyboarding/control/v1.0">
  <Id Name="System.Storyboarding.Common.Text" RevisionId="68ea164d-c1de-47a5-804f-d4d1290fa524" Stencil="System.Storyboarding.Common" StencilRevisionId="68ea164d-c1de-47a5-804f-d4d1290fa524" StencilVersion="0.1"/>
</Control>
</file>

<file path=customXml/item2.xml><?xml version="1.0" encoding="utf-8"?>
<Control xmlns="http://schemas.microsoft.com/VisualStudio/2011/storyboarding/control">
  <Id Name="System.Storyboarding.Backgrounds.SharePoint" Revision="1" Stencil="System.Storyboarding.Backgrounds" StencilVersion="0.1"/>
</Control>
</file>

<file path=customXml/item3.xml><?xml version="1.0" encoding="utf-8"?>
<Control xmlns="http://schemas.microsoft.com/VisualStudio/2011/storyboarding/control/v1.0">
  <Id Name="System.Storyboarding.Media.Image" RevisionId="658c0869-8ded-44f2-a68a-f8e8fcb7d3bd" Stencil="System.Storyboarding.Media" StencilRevisionId="658c0869-8ded-44f2-a68a-f8e8fcb7d3bd" StencilVersion="0.1"/>
</Control>
</file>

<file path=customXml/item4.xml><?xml version="1.0" encoding="utf-8"?>
<Control xmlns="http://schemas.microsoft.com/VisualStudio/2011/storyboarding/control/v1.0">
  <Id Name="System.Storyboarding.Common.SearchBox" RevisionId="68ea164d-c1de-47a5-804f-d4d1290fa524" Stencil="System.Storyboarding.Common" StencilRevisionId="68ea164d-c1de-47a5-804f-d4d1290fa524" StencilVersion="0.1"/>
</Control>
</file>

<file path=customXml/item5.xml><?xml version="1.0" encoding="utf-8"?>
<Control xmlns="http://schemas.microsoft.com/VisualStudio/2011/storyboarding/control/v1.0">
  <Id Name="System.Storyboarding.Common.Text" RevisionId="68ea164d-c1de-47a5-804f-d4d1290fa524" Stencil="System.Storyboarding.Common" StencilRevisionId="68ea164d-c1de-47a5-804f-d4d1290fa524" StencilVersion="0.1"/>
</Control>
</file>

<file path=customXml/item6.xml><?xml version="1.0" encoding="utf-8"?>
<Control xmlns="http://schemas.microsoft.com/VisualStudio/2011/storyboarding/control/v1.0">
  <Id Name="System.Storyboarding.Common.Text" RevisionId="68ea164d-c1de-47a5-804f-d4d1290fa524" Stencil="System.Storyboarding.Common" StencilRevisionId="68ea164d-c1de-47a5-804f-d4d1290fa524" StencilVersion="0.1"/>
</Control>
</file>

<file path=customXml/item7.xml><?xml version="1.0" encoding="utf-8"?>
<Control xmlns="http://schemas.microsoft.com/VisualStudio/2011/storyboarding/control/v1.0">
  <Id Name="System.Storyboarding.Common.DropdownBox" RevisionId="68ea164d-c1de-47a5-804f-d4d1290fa524" Stencil="System.Storyboarding.Common" StencilRevisionId="68ea164d-c1de-47a5-804f-d4d1290fa524" StencilVersion="0.1"/>
</Control>
</file>

<file path=customXml/item8.xml><?xml version="1.0" encoding="utf-8"?>
<Control xmlns="http://schemas.microsoft.com/VisualStudio/2011/storyboarding/control">
  <Id Name="System.Storyboarding.Media.WebAd" Revision="1" Stencil="System.Storyboarding.Media" StencilVersion="0.1"/>
</Control>
</file>

<file path=customXml/item9.xml><?xml version="1.0" encoding="utf-8"?>
<Control xmlns="http://schemas.microsoft.com/VisualStudio/2011/storyboarding/control/v1.0">
  <Id Name="System.Storyboarding.Common.Text" RevisionId="68ea164d-c1de-47a5-804f-d4d1290fa524" Stencil="System.Storyboarding.Common" StencilRevisionId="68ea164d-c1de-47a5-804f-d4d1290fa524" StencilVersion="0.1"/>
</Control>
</file>

<file path=customXml/itemProps1.xml><?xml version="1.0" encoding="utf-8"?>
<ds:datastoreItem xmlns:ds="http://schemas.openxmlformats.org/officeDocument/2006/customXml" ds:itemID="{E8B65369-76D4-44B9-8CEB-D454AC76CCEB}">
  <ds:schemaRefs>
    <ds:schemaRef ds:uri="http://schemas.microsoft.com/VisualStudio/2011/storyboarding/control/v1.0"/>
  </ds:schemaRefs>
</ds:datastoreItem>
</file>

<file path=customXml/itemProps10.xml><?xml version="1.0" encoding="utf-8"?>
<ds:datastoreItem xmlns:ds="http://schemas.openxmlformats.org/officeDocument/2006/customXml" ds:itemID="{6CA1E503-3BE5-48F9-8903-1F5A0E5B53FA}">
  <ds:schemaRefs>
    <ds:schemaRef ds:uri="http://schemas.microsoft.com/VisualStudio/2011/storyboarding/control/v1.0"/>
  </ds:schemaRefs>
</ds:datastoreItem>
</file>

<file path=customXml/itemProps11.xml><?xml version="1.0" encoding="utf-8"?>
<ds:datastoreItem xmlns:ds="http://schemas.openxmlformats.org/officeDocument/2006/customXml" ds:itemID="{E83CE332-ECC5-4BAC-A734-C260BE747A0D}">
  <ds:schemaRefs>
    <ds:schemaRef ds:uri="http://schemas.microsoft.com/VisualStudio/2011/storyboarding/control/v1.0"/>
  </ds:schemaRefs>
</ds:datastoreItem>
</file>

<file path=customXml/itemProps12.xml><?xml version="1.0" encoding="utf-8"?>
<ds:datastoreItem xmlns:ds="http://schemas.openxmlformats.org/officeDocument/2006/customXml" ds:itemID="{4475BC4D-1BB3-42EE-94C9-1B162D8BAFED}">
  <ds:schemaRefs>
    <ds:schemaRef ds:uri="http://schemas.microsoft.com/VisualStudio/2011/storyboarding/control/v1.0"/>
  </ds:schemaRefs>
</ds:datastoreItem>
</file>

<file path=customXml/itemProps2.xml><?xml version="1.0" encoding="utf-8"?>
<ds:datastoreItem xmlns:ds="http://schemas.openxmlformats.org/officeDocument/2006/customXml" ds:itemID="{CC3179F3-27FC-4C3B-B6E0-5C0C670B056B}">
  <ds:schemaRefs>
    <ds:schemaRef ds:uri="http://schemas.microsoft.com/VisualStudio/2011/storyboarding/control"/>
  </ds:schemaRefs>
</ds:datastoreItem>
</file>

<file path=customXml/itemProps3.xml><?xml version="1.0" encoding="utf-8"?>
<ds:datastoreItem xmlns:ds="http://schemas.openxmlformats.org/officeDocument/2006/customXml" ds:itemID="{366DA436-CE30-453F-9CC1-28AD3B50F144}">
  <ds:schemaRefs>
    <ds:schemaRef ds:uri="http://schemas.microsoft.com/VisualStudio/2011/storyboarding/control/v1.0"/>
  </ds:schemaRefs>
</ds:datastoreItem>
</file>

<file path=customXml/itemProps4.xml><?xml version="1.0" encoding="utf-8"?>
<ds:datastoreItem xmlns:ds="http://schemas.openxmlformats.org/officeDocument/2006/customXml" ds:itemID="{AB8AF5A6-FA45-4246-A67D-74215671FBEF}">
  <ds:schemaRefs>
    <ds:schemaRef ds:uri="http://schemas.microsoft.com/VisualStudio/2011/storyboarding/control/v1.0"/>
  </ds:schemaRefs>
</ds:datastoreItem>
</file>

<file path=customXml/itemProps5.xml><?xml version="1.0" encoding="utf-8"?>
<ds:datastoreItem xmlns:ds="http://schemas.openxmlformats.org/officeDocument/2006/customXml" ds:itemID="{6089AD14-2AFF-487A-A99A-106B05215CC5}">
  <ds:schemaRefs>
    <ds:schemaRef ds:uri="http://schemas.microsoft.com/VisualStudio/2011/storyboarding/control/v1.0"/>
  </ds:schemaRefs>
</ds:datastoreItem>
</file>

<file path=customXml/itemProps6.xml><?xml version="1.0" encoding="utf-8"?>
<ds:datastoreItem xmlns:ds="http://schemas.openxmlformats.org/officeDocument/2006/customXml" ds:itemID="{D876FCC0-9E7A-48B1-8E50-1A0759F74E0A}">
  <ds:schemaRefs>
    <ds:schemaRef ds:uri="http://schemas.microsoft.com/VisualStudio/2011/storyboarding/control/v1.0"/>
  </ds:schemaRefs>
</ds:datastoreItem>
</file>

<file path=customXml/itemProps7.xml><?xml version="1.0" encoding="utf-8"?>
<ds:datastoreItem xmlns:ds="http://schemas.openxmlformats.org/officeDocument/2006/customXml" ds:itemID="{5A6F5145-09F5-421E-ABA8-035D9DF59D73}">
  <ds:schemaRefs>
    <ds:schemaRef ds:uri="http://schemas.microsoft.com/VisualStudio/2011/storyboarding/control/v1.0"/>
  </ds:schemaRefs>
</ds:datastoreItem>
</file>

<file path=customXml/itemProps8.xml><?xml version="1.0" encoding="utf-8"?>
<ds:datastoreItem xmlns:ds="http://schemas.openxmlformats.org/officeDocument/2006/customXml" ds:itemID="{D23D96C8-A2D2-40D8-8907-1969DA7EF15F}">
  <ds:schemaRefs>
    <ds:schemaRef ds:uri="http://schemas.microsoft.com/VisualStudio/2011/storyboarding/control"/>
  </ds:schemaRefs>
</ds:datastoreItem>
</file>

<file path=customXml/itemProps9.xml><?xml version="1.0" encoding="utf-8"?>
<ds:datastoreItem xmlns:ds="http://schemas.openxmlformats.org/officeDocument/2006/customXml" ds:itemID="{BCFDDF06-4D2E-4D6D-9A1B-C447B3F4EA67}">
  <ds:schemaRefs>
    <ds:schemaRef ds:uri="http://schemas.microsoft.com/VisualStudio/2011/storyboarding/control/v1.0"/>
  </ds:schemaRefs>
</ds:datastoreItem>
</file>

<file path=docProps/app.xml><?xml version="1.0" encoding="utf-8"?>
<Properties xmlns="http://schemas.openxmlformats.org/officeDocument/2006/extended-properties" xmlns:vt="http://schemas.openxmlformats.org/officeDocument/2006/docPropsVTypes">
  <Template>Office Theme</Template>
  <TotalTime>26286</TotalTime>
  <Words>3000</Words>
  <Application>Microsoft Office PowerPoint</Application>
  <PresentationFormat>Widescreen</PresentationFormat>
  <Paragraphs>546</Paragraphs>
  <Slides>58</Slides>
  <Notes>9</Notes>
  <HiddenSlides>2</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58</vt:i4>
      </vt:variant>
    </vt:vector>
  </HeadingPairs>
  <TitlesOfParts>
    <vt:vector size="71" baseType="lpstr">
      <vt:lpstr>ヒラギノ角ゴ Pro W3</vt:lpstr>
      <vt:lpstr>Arial</vt:lpstr>
      <vt:lpstr>Arial</vt:lpstr>
      <vt:lpstr>Calibri</vt:lpstr>
      <vt:lpstr>Consolas</vt:lpstr>
      <vt:lpstr>Garamond</vt:lpstr>
      <vt:lpstr>Georgia</vt:lpstr>
      <vt:lpstr>Inconsolata</vt:lpstr>
      <vt:lpstr>Noto Serif</vt:lpstr>
      <vt:lpstr>Segoe UI</vt:lpstr>
      <vt:lpstr>Segoe UI Semilight</vt:lpstr>
      <vt:lpstr>Office Theme</vt:lpstr>
      <vt:lpstr>1_Office Theme</vt:lpstr>
      <vt:lpstr>Information Science</vt:lpstr>
      <vt:lpstr>Announcement about Exam</vt:lpstr>
      <vt:lpstr>Note</vt:lpstr>
      <vt:lpstr>Agenda</vt:lpstr>
      <vt:lpstr>Fields in information security</vt:lpstr>
      <vt:lpstr>The CIA Triad</vt:lpstr>
      <vt:lpstr>Wait, which CIA Triad?</vt:lpstr>
      <vt:lpstr>Information Classification</vt:lpstr>
      <vt:lpstr>Information Classification</vt:lpstr>
      <vt:lpstr>File Permissions (Windows)</vt:lpstr>
      <vt:lpstr>File Permissions (linux)</vt:lpstr>
      <vt:lpstr>File Permissions (linux)</vt:lpstr>
      <vt:lpstr>2. Least Privilege</vt:lpstr>
      <vt:lpstr>3. Cryptography</vt:lpstr>
      <vt:lpstr>3.1. What is cryptography?</vt:lpstr>
      <vt:lpstr>3.2. Where can we see cryptography?</vt:lpstr>
      <vt:lpstr>3.3. Basic Substitution</vt:lpstr>
      <vt:lpstr>3.4. Symmetric Key Cryptography</vt:lpstr>
      <vt:lpstr>3.4. Symmetric Key Cryptography: Applications</vt:lpstr>
      <vt:lpstr>3.5. Asymmetric Key Cryptography</vt:lpstr>
      <vt:lpstr>3.5. Applications of Asymmetric Key Cryptography</vt:lpstr>
      <vt:lpstr>3.6. Asymmetric Key Cryptography: Public and Private Keys</vt:lpstr>
      <vt:lpstr>4. Threats</vt:lpstr>
      <vt:lpstr>4.1. Denial-of-Service (DoS) Attacks</vt:lpstr>
      <vt:lpstr>4.1. Importance of DoS attacks</vt:lpstr>
      <vt:lpstr>Confusing Situation: Is it DoS or just happy hour?</vt:lpstr>
      <vt:lpstr>4.2. Phishing (Social Engineering)</vt:lpstr>
      <vt:lpstr>4.2. Impacts of Phishing</vt:lpstr>
      <vt:lpstr>What phishing can lead to?</vt:lpstr>
      <vt:lpstr>Okay, how fake can a website get? What to look for?</vt:lpstr>
      <vt:lpstr>Example of a legitimate website (from textbook)</vt:lpstr>
      <vt:lpstr>4.3. Physical Threats</vt:lpstr>
      <vt:lpstr>Ethics</vt:lpstr>
      <vt:lpstr>Definition of Ethics</vt:lpstr>
      <vt:lpstr>Computer Crimes</vt:lpstr>
      <vt:lpstr>Privacy: How much information do you give out online?</vt:lpstr>
      <vt:lpstr>Are those “app points” worth enough for you to give your information?</vt:lpstr>
      <vt:lpstr>PowerPoint Presentation</vt:lpstr>
      <vt:lpstr>Selected Discussion on Emerging Topics</vt:lpstr>
      <vt:lpstr>1. How is your data being used?</vt:lpstr>
      <vt:lpstr>Web tracking</vt:lpstr>
      <vt:lpstr>Who keeps your data?</vt:lpstr>
      <vt:lpstr>PowerPoint Presentation</vt:lpstr>
      <vt:lpstr>2. Cryptocurrency: Digital Goldmine, or What?</vt:lpstr>
      <vt:lpstr>Blockchain in 1 minute</vt:lpstr>
      <vt:lpstr>Mining can be used to create cryptocurrency.</vt:lpstr>
      <vt:lpstr>Transaction of cryptocurrency using cryptographic signatures forms the basis of cryptocurrency.</vt:lpstr>
      <vt:lpstr>Many “tokens”, or “currencies” are now available worldwide.</vt:lpstr>
      <vt:lpstr>Specific, “unit” types of digital collectibles form the NFT (non-fungible token) economy.</vt:lpstr>
      <vt:lpstr>3. Facebook’s Rebrand to Meta</vt:lpstr>
      <vt:lpstr>But what is the metaverse?</vt:lpstr>
      <vt:lpstr>What about productivity use?</vt:lpstr>
      <vt:lpstr>Crypto-Metaverse: Another Player!</vt:lpstr>
      <vt:lpstr>But can we trust these companies?</vt:lpstr>
      <vt:lpstr>The echo chamber effect on social media (Cinelli et al., 2021)</vt:lpstr>
      <vt:lpstr>Is the Government Helping? Things that are still on the table: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Science and Information Processing</dc:title>
  <dc:creator>NAKASAN CHAWANAT</dc:creator>
  <cp:lastModifiedBy>Chawanat Nakasan</cp:lastModifiedBy>
  <cp:revision>395</cp:revision>
  <dcterms:created xsi:type="dcterms:W3CDTF">2019-06-11T02:59:11Z</dcterms:created>
  <dcterms:modified xsi:type="dcterms:W3CDTF">2021-12-03T04:11:15Z</dcterms:modified>
</cp:coreProperties>
</file>